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notesMasterIdLst>
    <p:notesMasterId r:id="rId25"/>
  </p:notesMasterIdLst>
  <p:sldIdLst>
    <p:sldId id="256" r:id="rId2"/>
    <p:sldId id="257" r:id="rId3"/>
    <p:sldId id="258" r:id="rId4"/>
    <p:sldId id="261" r:id="rId5"/>
    <p:sldId id="274" r:id="rId6"/>
    <p:sldId id="275" r:id="rId7"/>
    <p:sldId id="276" r:id="rId8"/>
    <p:sldId id="277" r:id="rId9"/>
    <p:sldId id="259" r:id="rId10"/>
    <p:sldId id="278" r:id="rId11"/>
    <p:sldId id="262" r:id="rId12"/>
    <p:sldId id="263" r:id="rId13"/>
    <p:sldId id="265" r:id="rId14"/>
    <p:sldId id="264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6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8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175623-DBDC-417F-8576-C93841169260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8EE5AA-C812-4712-B955-7577EB14B3F4}">
      <dgm:prSet phldrT="[Text]"/>
      <dgm:spPr/>
      <dgm:t>
        <a:bodyPr/>
        <a:lstStyle/>
        <a:p>
          <a:r>
            <a:rPr lang="en-US" dirty="0" smtClean="0"/>
            <a:t>Estimation</a:t>
          </a:r>
          <a:endParaRPr lang="en-US" dirty="0"/>
        </a:p>
      </dgm:t>
    </dgm:pt>
    <dgm:pt modelId="{D3824838-0268-4739-BBAB-2E2853C7487D}" type="parTrans" cxnId="{D00FBE56-DAF0-4096-8D8A-83A5F8D5A219}">
      <dgm:prSet/>
      <dgm:spPr/>
      <dgm:t>
        <a:bodyPr/>
        <a:lstStyle/>
        <a:p>
          <a:endParaRPr lang="en-US"/>
        </a:p>
      </dgm:t>
    </dgm:pt>
    <dgm:pt modelId="{723A7941-3CA0-4E07-89A4-570044E0F402}" type="sibTrans" cxnId="{D00FBE56-DAF0-4096-8D8A-83A5F8D5A219}">
      <dgm:prSet/>
      <dgm:spPr/>
      <dgm:t>
        <a:bodyPr/>
        <a:lstStyle/>
        <a:p>
          <a:endParaRPr lang="en-US"/>
        </a:p>
      </dgm:t>
    </dgm:pt>
    <dgm:pt modelId="{22798215-A700-41D4-80F0-FC8C54C599EC}">
      <dgm:prSet phldrT="[Text]"/>
      <dgm:spPr/>
      <dgm:t>
        <a:bodyPr/>
        <a:lstStyle/>
        <a:p>
          <a:r>
            <a:rPr lang="en-US" dirty="0" smtClean="0"/>
            <a:t>Observation</a:t>
          </a:r>
          <a:endParaRPr lang="en-US" dirty="0"/>
        </a:p>
      </dgm:t>
    </dgm:pt>
    <dgm:pt modelId="{CD69B040-4282-4EC9-9D6B-E7132901D979}" type="parTrans" cxnId="{8A02BCBD-4024-485D-AA04-0BE47F75FD34}">
      <dgm:prSet/>
      <dgm:spPr/>
      <dgm:t>
        <a:bodyPr/>
        <a:lstStyle/>
        <a:p>
          <a:endParaRPr lang="en-US"/>
        </a:p>
      </dgm:t>
    </dgm:pt>
    <dgm:pt modelId="{7C12C87A-00CD-4E7F-97BC-B1BC6314F6F4}" type="sibTrans" cxnId="{8A02BCBD-4024-485D-AA04-0BE47F75FD34}">
      <dgm:prSet/>
      <dgm:spPr/>
      <dgm:t>
        <a:bodyPr/>
        <a:lstStyle/>
        <a:p>
          <a:endParaRPr lang="en-US"/>
        </a:p>
      </dgm:t>
    </dgm:pt>
    <dgm:pt modelId="{FC4C657E-9EDF-42A8-840D-EBB8191281DE}">
      <dgm:prSet phldrT="[Text]"/>
      <dgm:spPr/>
      <dgm:t>
        <a:bodyPr/>
        <a:lstStyle/>
        <a:p>
          <a:r>
            <a:rPr lang="en-US" dirty="0" smtClean="0"/>
            <a:t>Experimentation</a:t>
          </a:r>
          <a:endParaRPr lang="en-US" dirty="0"/>
        </a:p>
      </dgm:t>
    </dgm:pt>
    <dgm:pt modelId="{7799DB6D-E902-4FF4-A2BC-FE25B6A3D5A1}" type="parTrans" cxnId="{0C30ACF8-875D-4B39-8157-8E93DAEAC991}">
      <dgm:prSet/>
      <dgm:spPr/>
      <dgm:t>
        <a:bodyPr/>
        <a:lstStyle/>
        <a:p>
          <a:endParaRPr lang="en-US"/>
        </a:p>
      </dgm:t>
    </dgm:pt>
    <dgm:pt modelId="{2D13F6FC-ECC1-4AF1-92A5-C06CC1770B5F}" type="sibTrans" cxnId="{0C30ACF8-875D-4B39-8157-8E93DAEAC991}">
      <dgm:prSet/>
      <dgm:spPr/>
      <dgm:t>
        <a:bodyPr/>
        <a:lstStyle/>
        <a:p>
          <a:endParaRPr lang="en-US"/>
        </a:p>
      </dgm:t>
    </dgm:pt>
    <dgm:pt modelId="{027657ED-E362-4DC9-AEE6-05BA37615E9D}">
      <dgm:prSet phldrT="[Text]"/>
      <dgm:spPr/>
      <dgm:t>
        <a:bodyPr/>
        <a:lstStyle/>
        <a:p>
          <a:r>
            <a:rPr lang="en-US" dirty="0" smtClean="0"/>
            <a:t>Mathematical Modeling</a:t>
          </a:r>
          <a:endParaRPr lang="en-US" dirty="0"/>
        </a:p>
      </dgm:t>
    </dgm:pt>
    <dgm:pt modelId="{3DA307D3-FE5A-434A-846D-D25A5CD5CF3A}" type="parTrans" cxnId="{4B6EB357-BC6D-4890-86AC-4B6194F40A31}">
      <dgm:prSet/>
      <dgm:spPr/>
      <dgm:t>
        <a:bodyPr/>
        <a:lstStyle/>
        <a:p>
          <a:endParaRPr lang="en-US"/>
        </a:p>
      </dgm:t>
    </dgm:pt>
    <dgm:pt modelId="{5F25AD22-E4F1-4B15-910B-87CBA9B178B4}" type="sibTrans" cxnId="{4B6EB357-BC6D-4890-86AC-4B6194F40A31}">
      <dgm:prSet/>
      <dgm:spPr/>
      <dgm:t>
        <a:bodyPr/>
        <a:lstStyle/>
        <a:p>
          <a:endParaRPr lang="en-US"/>
        </a:p>
      </dgm:t>
    </dgm:pt>
    <dgm:pt modelId="{22421A7F-3DDB-40EF-AF31-B5B0A50A6934}" type="pres">
      <dgm:prSet presAssocID="{AC175623-DBDC-417F-8576-C9384116926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6839D03-72C4-4DB0-929D-CB409CD28FD2}" type="pres">
      <dgm:prSet presAssocID="{338EE5AA-C812-4712-B955-7577EB14B3F4}" presName="hierRoot1" presStyleCnt="0">
        <dgm:presLayoutVars>
          <dgm:hierBranch val="init"/>
        </dgm:presLayoutVars>
      </dgm:prSet>
      <dgm:spPr/>
    </dgm:pt>
    <dgm:pt modelId="{E7473571-8B83-47C7-A8AF-ACE0E6876709}" type="pres">
      <dgm:prSet presAssocID="{338EE5AA-C812-4712-B955-7577EB14B3F4}" presName="rootComposite1" presStyleCnt="0"/>
      <dgm:spPr/>
    </dgm:pt>
    <dgm:pt modelId="{164DAC08-4FA3-44CD-A220-F9D0C40826DE}" type="pres">
      <dgm:prSet presAssocID="{338EE5AA-C812-4712-B955-7577EB14B3F4}" presName="rootText1" presStyleLbl="alignAcc1" presStyleIdx="0" presStyleCnt="0">
        <dgm:presLayoutVars>
          <dgm:chPref val="3"/>
        </dgm:presLayoutVars>
      </dgm:prSet>
      <dgm:spPr/>
    </dgm:pt>
    <dgm:pt modelId="{1F1A310B-EA3A-4F12-8667-A111BF2C7E13}" type="pres">
      <dgm:prSet presAssocID="{338EE5AA-C812-4712-B955-7577EB14B3F4}" presName="topArc1" presStyleLbl="parChTrans1D1" presStyleIdx="0" presStyleCnt="8"/>
      <dgm:spPr/>
    </dgm:pt>
    <dgm:pt modelId="{6A5558D6-6DCE-421D-8F3A-A62CFBFD7263}" type="pres">
      <dgm:prSet presAssocID="{338EE5AA-C812-4712-B955-7577EB14B3F4}" presName="bottomArc1" presStyleLbl="parChTrans1D1" presStyleIdx="1" presStyleCnt="8"/>
      <dgm:spPr/>
    </dgm:pt>
    <dgm:pt modelId="{BD65CCC8-2FFE-4581-9683-D28663BDF888}" type="pres">
      <dgm:prSet presAssocID="{338EE5AA-C812-4712-B955-7577EB14B3F4}" presName="topConnNode1" presStyleLbl="node1" presStyleIdx="0" presStyleCnt="0"/>
      <dgm:spPr/>
    </dgm:pt>
    <dgm:pt modelId="{C58A7C81-3BCB-42D1-A7CA-D8CD1C01A413}" type="pres">
      <dgm:prSet presAssocID="{338EE5AA-C812-4712-B955-7577EB14B3F4}" presName="hierChild2" presStyleCnt="0"/>
      <dgm:spPr/>
    </dgm:pt>
    <dgm:pt modelId="{3C577CD8-7D49-4B2C-89C3-C8C31A9C00C4}" type="pres">
      <dgm:prSet presAssocID="{CD69B040-4282-4EC9-9D6B-E7132901D979}" presName="Name28" presStyleLbl="parChTrans1D2" presStyleIdx="0" presStyleCnt="3"/>
      <dgm:spPr/>
    </dgm:pt>
    <dgm:pt modelId="{623DB082-BB55-4C30-853C-9B1A7E4691CC}" type="pres">
      <dgm:prSet presAssocID="{22798215-A700-41D4-80F0-FC8C54C599EC}" presName="hierRoot2" presStyleCnt="0">
        <dgm:presLayoutVars>
          <dgm:hierBranch val="init"/>
        </dgm:presLayoutVars>
      </dgm:prSet>
      <dgm:spPr/>
    </dgm:pt>
    <dgm:pt modelId="{8D35B680-DDBE-42F7-AC9C-AC8CC11F0ECE}" type="pres">
      <dgm:prSet presAssocID="{22798215-A700-41D4-80F0-FC8C54C599EC}" presName="rootComposite2" presStyleCnt="0"/>
      <dgm:spPr/>
    </dgm:pt>
    <dgm:pt modelId="{FFA337EA-EFE4-4F94-B6EF-E25AA370F45E}" type="pres">
      <dgm:prSet presAssocID="{22798215-A700-41D4-80F0-FC8C54C599EC}" presName="rootText2" presStyleLbl="alignAcc1" presStyleIdx="0" presStyleCnt="0">
        <dgm:presLayoutVars>
          <dgm:chPref val="3"/>
        </dgm:presLayoutVars>
      </dgm:prSet>
      <dgm:spPr/>
    </dgm:pt>
    <dgm:pt modelId="{EA5E674D-115F-440E-9295-1009368B5468}" type="pres">
      <dgm:prSet presAssocID="{22798215-A700-41D4-80F0-FC8C54C599EC}" presName="topArc2" presStyleLbl="parChTrans1D1" presStyleIdx="2" presStyleCnt="8"/>
      <dgm:spPr/>
    </dgm:pt>
    <dgm:pt modelId="{5547ECFB-F1A9-494E-AF0E-76B62FDC357B}" type="pres">
      <dgm:prSet presAssocID="{22798215-A700-41D4-80F0-FC8C54C599EC}" presName="bottomArc2" presStyleLbl="parChTrans1D1" presStyleIdx="3" presStyleCnt="8"/>
      <dgm:spPr/>
    </dgm:pt>
    <dgm:pt modelId="{BE88F484-534D-4714-BDFC-78D697B15601}" type="pres">
      <dgm:prSet presAssocID="{22798215-A700-41D4-80F0-FC8C54C599EC}" presName="topConnNode2" presStyleLbl="node2" presStyleIdx="0" presStyleCnt="0"/>
      <dgm:spPr/>
    </dgm:pt>
    <dgm:pt modelId="{C78B1404-80AB-485C-9E0D-E9DAD10B1A7C}" type="pres">
      <dgm:prSet presAssocID="{22798215-A700-41D4-80F0-FC8C54C599EC}" presName="hierChild4" presStyleCnt="0"/>
      <dgm:spPr/>
    </dgm:pt>
    <dgm:pt modelId="{86B5E7D9-F6DA-47F8-882F-703CF45996A6}" type="pres">
      <dgm:prSet presAssocID="{22798215-A700-41D4-80F0-FC8C54C599EC}" presName="hierChild5" presStyleCnt="0"/>
      <dgm:spPr/>
    </dgm:pt>
    <dgm:pt modelId="{6EB4DD6F-D563-4DB3-82A0-A4F9104B9D9E}" type="pres">
      <dgm:prSet presAssocID="{7799DB6D-E902-4FF4-A2BC-FE25B6A3D5A1}" presName="Name28" presStyleLbl="parChTrans1D2" presStyleIdx="1" presStyleCnt="3"/>
      <dgm:spPr/>
    </dgm:pt>
    <dgm:pt modelId="{4980AEBF-A5C0-4067-8CCF-F26FF60E3B39}" type="pres">
      <dgm:prSet presAssocID="{FC4C657E-9EDF-42A8-840D-EBB8191281DE}" presName="hierRoot2" presStyleCnt="0">
        <dgm:presLayoutVars>
          <dgm:hierBranch val="init"/>
        </dgm:presLayoutVars>
      </dgm:prSet>
      <dgm:spPr/>
    </dgm:pt>
    <dgm:pt modelId="{39E38323-A7EC-4F41-ABB3-E356ED92D5C6}" type="pres">
      <dgm:prSet presAssocID="{FC4C657E-9EDF-42A8-840D-EBB8191281DE}" presName="rootComposite2" presStyleCnt="0"/>
      <dgm:spPr/>
    </dgm:pt>
    <dgm:pt modelId="{55A5951B-8BF5-4F82-BAAE-9D405A247E10}" type="pres">
      <dgm:prSet presAssocID="{FC4C657E-9EDF-42A8-840D-EBB8191281DE}" presName="rootText2" presStyleLbl="alignAcc1" presStyleIdx="0" presStyleCnt="0">
        <dgm:presLayoutVars>
          <dgm:chPref val="3"/>
        </dgm:presLayoutVars>
      </dgm:prSet>
      <dgm:spPr/>
    </dgm:pt>
    <dgm:pt modelId="{86453D5D-3260-428D-BAF7-8C22C48F65F8}" type="pres">
      <dgm:prSet presAssocID="{FC4C657E-9EDF-42A8-840D-EBB8191281DE}" presName="topArc2" presStyleLbl="parChTrans1D1" presStyleIdx="4" presStyleCnt="8"/>
      <dgm:spPr/>
    </dgm:pt>
    <dgm:pt modelId="{E7B933DA-292E-4E25-AEF0-5ACC03795428}" type="pres">
      <dgm:prSet presAssocID="{FC4C657E-9EDF-42A8-840D-EBB8191281DE}" presName="bottomArc2" presStyleLbl="parChTrans1D1" presStyleIdx="5" presStyleCnt="8"/>
      <dgm:spPr/>
    </dgm:pt>
    <dgm:pt modelId="{0F9BC896-0115-4F83-9B3D-FE235F9FC880}" type="pres">
      <dgm:prSet presAssocID="{FC4C657E-9EDF-42A8-840D-EBB8191281DE}" presName="topConnNode2" presStyleLbl="node2" presStyleIdx="0" presStyleCnt="0"/>
      <dgm:spPr/>
    </dgm:pt>
    <dgm:pt modelId="{D7AA1965-C1CC-4AD3-A0AB-093256432318}" type="pres">
      <dgm:prSet presAssocID="{FC4C657E-9EDF-42A8-840D-EBB8191281DE}" presName="hierChild4" presStyleCnt="0"/>
      <dgm:spPr/>
    </dgm:pt>
    <dgm:pt modelId="{FDE61258-5B70-40C2-9194-575EEBB357F3}" type="pres">
      <dgm:prSet presAssocID="{FC4C657E-9EDF-42A8-840D-EBB8191281DE}" presName="hierChild5" presStyleCnt="0"/>
      <dgm:spPr/>
    </dgm:pt>
    <dgm:pt modelId="{76CD7665-18EE-47C8-8D46-A49BF5BBE18E}" type="pres">
      <dgm:prSet presAssocID="{3DA307D3-FE5A-434A-846D-D25A5CD5CF3A}" presName="Name28" presStyleLbl="parChTrans1D2" presStyleIdx="2" presStyleCnt="3"/>
      <dgm:spPr/>
    </dgm:pt>
    <dgm:pt modelId="{59FC6464-99B1-464B-AD51-5D2B3D5F695D}" type="pres">
      <dgm:prSet presAssocID="{027657ED-E362-4DC9-AEE6-05BA37615E9D}" presName="hierRoot2" presStyleCnt="0">
        <dgm:presLayoutVars>
          <dgm:hierBranch val="init"/>
        </dgm:presLayoutVars>
      </dgm:prSet>
      <dgm:spPr/>
    </dgm:pt>
    <dgm:pt modelId="{04825752-6499-4939-8B5C-3DC1E18B67F2}" type="pres">
      <dgm:prSet presAssocID="{027657ED-E362-4DC9-AEE6-05BA37615E9D}" presName="rootComposite2" presStyleCnt="0"/>
      <dgm:spPr/>
    </dgm:pt>
    <dgm:pt modelId="{476D4CE6-EB85-4BBF-AED4-E9576BA4CDB9}" type="pres">
      <dgm:prSet presAssocID="{027657ED-E362-4DC9-AEE6-05BA37615E9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9E1016-CEA6-4D15-AD9D-028FF4889A72}" type="pres">
      <dgm:prSet presAssocID="{027657ED-E362-4DC9-AEE6-05BA37615E9D}" presName="topArc2" presStyleLbl="parChTrans1D1" presStyleIdx="6" presStyleCnt="8"/>
      <dgm:spPr/>
    </dgm:pt>
    <dgm:pt modelId="{66B4160B-EC92-4EBB-BE82-D51BB2F0F5D9}" type="pres">
      <dgm:prSet presAssocID="{027657ED-E362-4DC9-AEE6-05BA37615E9D}" presName="bottomArc2" presStyleLbl="parChTrans1D1" presStyleIdx="7" presStyleCnt="8"/>
      <dgm:spPr/>
    </dgm:pt>
    <dgm:pt modelId="{BA2FEA66-33A3-420F-8C0A-7EE6287541FA}" type="pres">
      <dgm:prSet presAssocID="{027657ED-E362-4DC9-AEE6-05BA37615E9D}" presName="topConnNode2" presStyleLbl="node2" presStyleIdx="0" presStyleCnt="0"/>
      <dgm:spPr/>
    </dgm:pt>
    <dgm:pt modelId="{9F60B0A2-1C6B-427E-9171-C78B67063696}" type="pres">
      <dgm:prSet presAssocID="{027657ED-E362-4DC9-AEE6-05BA37615E9D}" presName="hierChild4" presStyleCnt="0"/>
      <dgm:spPr/>
    </dgm:pt>
    <dgm:pt modelId="{77EF65BE-2C54-4DBE-8D47-132315492246}" type="pres">
      <dgm:prSet presAssocID="{027657ED-E362-4DC9-AEE6-05BA37615E9D}" presName="hierChild5" presStyleCnt="0"/>
      <dgm:spPr/>
    </dgm:pt>
    <dgm:pt modelId="{E6876A55-D774-4069-B15F-2D443B1E9808}" type="pres">
      <dgm:prSet presAssocID="{338EE5AA-C812-4712-B955-7577EB14B3F4}" presName="hierChild3" presStyleCnt="0"/>
      <dgm:spPr/>
    </dgm:pt>
  </dgm:ptLst>
  <dgm:cxnLst>
    <dgm:cxn modelId="{E9F70BC7-25C5-483A-AC61-853D5BCFA78F}" type="presOf" srcId="{FC4C657E-9EDF-42A8-840D-EBB8191281DE}" destId="{0F9BC896-0115-4F83-9B3D-FE235F9FC880}" srcOrd="1" destOrd="0" presId="urn:microsoft.com/office/officeart/2008/layout/HalfCircleOrganizationChart"/>
    <dgm:cxn modelId="{0C30ACF8-875D-4B39-8157-8E93DAEAC991}" srcId="{338EE5AA-C812-4712-B955-7577EB14B3F4}" destId="{FC4C657E-9EDF-42A8-840D-EBB8191281DE}" srcOrd="1" destOrd="0" parTransId="{7799DB6D-E902-4FF4-A2BC-FE25B6A3D5A1}" sibTransId="{2D13F6FC-ECC1-4AF1-92A5-C06CC1770B5F}"/>
    <dgm:cxn modelId="{D00FBE56-DAF0-4096-8D8A-83A5F8D5A219}" srcId="{AC175623-DBDC-417F-8576-C93841169260}" destId="{338EE5AA-C812-4712-B955-7577EB14B3F4}" srcOrd="0" destOrd="0" parTransId="{D3824838-0268-4739-BBAB-2E2853C7487D}" sibTransId="{723A7941-3CA0-4E07-89A4-570044E0F402}"/>
    <dgm:cxn modelId="{8A02BCBD-4024-485D-AA04-0BE47F75FD34}" srcId="{338EE5AA-C812-4712-B955-7577EB14B3F4}" destId="{22798215-A700-41D4-80F0-FC8C54C599EC}" srcOrd="0" destOrd="0" parTransId="{CD69B040-4282-4EC9-9D6B-E7132901D979}" sibTransId="{7C12C87A-00CD-4E7F-97BC-B1BC6314F6F4}"/>
    <dgm:cxn modelId="{4B6EB357-BC6D-4890-86AC-4B6194F40A31}" srcId="{338EE5AA-C812-4712-B955-7577EB14B3F4}" destId="{027657ED-E362-4DC9-AEE6-05BA37615E9D}" srcOrd="2" destOrd="0" parTransId="{3DA307D3-FE5A-434A-846D-D25A5CD5CF3A}" sibTransId="{5F25AD22-E4F1-4B15-910B-87CBA9B178B4}"/>
    <dgm:cxn modelId="{02468525-5A5E-4FE2-8AB0-9EFA3925F430}" type="presOf" srcId="{22798215-A700-41D4-80F0-FC8C54C599EC}" destId="{FFA337EA-EFE4-4F94-B6EF-E25AA370F45E}" srcOrd="0" destOrd="0" presId="urn:microsoft.com/office/officeart/2008/layout/HalfCircleOrganizationChart"/>
    <dgm:cxn modelId="{BC55B9F7-A657-4A5F-B4B6-6896F1669C3B}" type="presOf" srcId="{AC175623-DBDC-417F-8576-C93841169260}" destId="{22421A7F-3DDB-40EF-AF31-B5B0A50A6934}" srcOrd="0" destOrd="0" presId="urn:microsoft.com/office/officeart/2008/layout/HalfCircleOrganizationChart"/>
    <dgm:cxn modelId="{82C2BDB1-A2AD-409E-B26A-9C9CDD54C164}" type="presOf" srcId="{027657ED-E362-4DC9-AEE6-05BA37615E9D}" destId="{476D4CE6-EB85-4BBF-AED4-E9576BA4CDB9}" srcOrd="0" destOrd="0" presId="urn:microsoft.com/office/officeart/2008/layout/HalfCircleOrganizationChart"/>
    <dgm:cxn modelId="{5F6C6597-0589-4787-986A-4295BBB022EB}" type="presOf" srcId="{338EE5AA-C812-4712-B955-7577EB14B3F4}" destId="{BD65CCC8-2FFE-4581-9683-D28663BDF888}" srcOrd="1" destOrd="0" presId="urn:microsoft.com/office/officeart/2008/layout/HalfCircleOrganizationChart"/>
    <dgm:cxn modelId="{F5A307CB-E720-4AA7-93A5-0FE28818D068}" type="presOf" srcId="{7799DB6D-E902-4FF4-A2BC-FE25B6A3D5A1}" destId="{6EB4DD6F-D563-4DB3-82A0-A4F9104B9D9E}" srcOrd="0" destOrd="0" presId="urn:microsoft.com/office/officeart/2008/layout/HalfCircleOrganizationChart"/>
    <dgm:cxn modelId="{D8F77FDB-F7A8-4AFA-B947-91AFDCE441EE}" type="presOf" srcId="{22798215-A700-41D4-80F0-FC8C54C599EC}" destId="{BE88F484-534D-4714-BDFC-78D697B15601}" srcOrd="1" destOrd="0" presId="urn:microsoft.com/office/officeart/2008/layout/HalfCircleOrganizationChart"/>
    <dgm:cxn modelId="{6D34E413-4D81-4AF0-AF70-F5BF88613FCD}" type="presOf" srcId="{338EE5AA-C812-4712-B955-7577EB14B3F4}" destId="{164DAC08-4FA3-44CD-A220-F9D0C40826DE}" srcOrd="0" destOrd="0" presId="urn:microsoft.com/office/officeart/2008/layout/HalfCircleOrganizationChart"/>
    <dgm:cxn modelId="{5094742E-333E-4745-94EC-A427872C2689}" type="presOf" srcId="{027657ED-E362-4DC9-AEE6-05BA37615E9D}" destId="{BA2FEA66-33A3-420F-8C0A-7EE6287541FA}" srcOrd="1" destOrd="0" presId="urn:microsoft.com/office/officeart/2008/layout/HalfCircleOrganizationChart"/>
    <dgm:cxn modelId="{D5CAD2B2-59A5-434D-81FA-E5147F2E912D}" type="presOf" srcId="{CD69B040-4282-4EC9-9D6B-E7132901D979}" destId="{3C577CD8-7D49-4B2C-89C3-C8C31A9C00C4}" srcOrd="0" destOrd="0" presId="urn:microsoft.com/office/officeart/2008/layout/HalfCircleOrganizationChart"/>
    <dgm:cxn modelId="{825183AE-E160-44D3-ADA8-B9E093A3DA5D}" type="presOf" srcId="{3DA307D3-FE5A-434A-846D-D25A5CD5CF3A}" destId="{76CD7665-18EE-47C8-8D46-A49BF5BBE18E}" srcOrd="0" destOrd="0" presId="urn:microsoft.com/office/officeart/2008/layout/HalfCircleOrganizationChart"/>
    <dgm:cxn modelId="{B5CB29B5-D101-4AB0-ACEE-E8D2D385FC78}" type="presOf" srcId="{FC4C657E-9EDF-42A8-840D-EBB8191281DE}" destId="{55A5951B-8BF5-4F82-BAAE-9D405A247E10}" srcOrd="0" destOrd="0" presId="urn:microsoft.com/office/officeart/2008/layout/HalfCircleOrganizationChart"/>
    <dgm:cxn modelId="{72F1A917-714B-40D4-BE2A-225D42A61DBE}" type="presParOf" srcId="{22421A7F-3DDB-40EF-AF31-B5B0A50A6934}" destId="{76839D03-72C4-4DB0-929D-CB409CD28FD2}" srcOrd="0" destOrd="0" presId="urn:microsoft.com/office/officeart/2008/layout/HalfCircleOrganizationChart"/>
    <dgm:cxn modelId="{A93ECAE5-DB6E-448B-BFFF-D5079EAC0EEF}" type="presParOf" srcId="{76839D03-72C4-4DB0-929D-CB409CD28FD2}" destId="{E7473571-8B83-47C7-A8AF-ACE0E6876709}" srcOrd="0" destOrd="0" presId="urn:microsoft.com/office/officeart/2008/layout/HalfCircleOrganizationChart"/>
    <dgm:cxn modelId="{59F64A4C-56D3-4967-8F9B-1485B4CE7C15}" type="presParOf" srcId="{E7473571-8B83-47C7-A8AF-ACE0E6876709}" destId="{164DAC08-4FA3-44CD-A220-F9D0C40826DE}" srcOrd="0" destOrd="0" presId="urn:microsoft.com/office/officeart/2008/layout/HalfCircleOrganizationChart"/>
    <dgm:cxn modelId="{47826309-E781-46D8-805C-79262D11AAA9}" type="presParOf" srcId="{E7473571-8B83-47C7-A8AF-ACE0E6876709}" destId="{1F1A310B-EA3A-4F12-8667-A111BF2C7E13}" srcOrd="1" destOrd="0" presId="urn:microsoft.com/office/officeart/2008/layout/HalfCircleOrganizationChart"/>
    <dgm:cxn modelId="{1B2B6D14-6296-48A0-AB68-56F5F8732CF0}" type="presParOf" srcId="{E7473571-8B83-47C7-A8AF-ACE0E6876709}" destId="{6A5558D6-6DCE-421D-8F3A-A62CFBFD7263}" srcOrd="2" destOrd="0" presId="urn:microsoft.com/office/officeart/2008/layout/HalfCircleOrganizationChart"/>
    <dgm:cxn modelId="{60B5C053-4528-4A72-96CB-E9C7111C96B3}" type="presParOf" srcId="{E7473571-8B83-47C7-A8AF-ACE0E6876709}" destId="{BD65CCC8-2FFE-4581-9683-D28663BDF888}" srcOrd="3" destOrd="0" presId="urn:microsoft.com/office/officeart/2008/layout/HalfCircleOrganizationChart"/>
    <dgm:cxn modelId="{DF4DE9F5-8566-4EC3-96B3-4BE2745F909B}" type="presParOf" srcId="{76839D03-72C4-4DB0-929D-CB409CD28FD2}" destId="{C58A7C81-3BCB-42D1-A7CA-D8CD1C01A413}" srcOrd="1" destOrd="0" presId="urn:microsoft.com/office/officeart/2008/layout/HalfCircleOrganizationChart"/>
    <dgm:cxn modelId="{4C9E1137-D227-47F8-8BBA-D1AA7F4E0E5E}" type="presParOf" srcId="{C58A7C81-3BCB-42D1-A7CA-D8CD1C01A413}" destId="{3C577CD8-7D49-4B2C-89C3-C8C31A9C00C4}" srcOrd="0" destOrd="0" presId="urn:microsoft.com/office/officeart/2008/layout/HalfCircleOrganizationChart"/>
    <dgm:cxn modelId="{3FA53154-D62F-4BBC-B545-3131EBAF1AAA}" type="presParOf" srcId="{C58A7C81-3BCB-42D1-A7CA-D8CD1C01A413}" destId="{623DB082-BB55-4C30-853C-9B1A7E4691CC}" srcOrd="1" destOrd="0" presId="urn:microsoft.com/office/officeart/2008/layout/HalfCircleOrganizationChart"/>
    <dgm:cxn modelId="{958F02E1-D62E-441C-81CD-E9423055DB08}" type="presParOf" srcId="{623DB082-BB55-4C30-853C-9B1A7E4691CC}" destId="{8D35B680-DDBE-42F7-AC9C-AC8CC11F0ECE}" srcOrd="0" destOrd="0" presId="urn:microsoft.com/office/officeart/2008/layout/HalfCircleOrganizationChart"/>
    <dgm:cxn modelId="{CF3A3375-93B0-4E14-B80E-8F2CD7295E8C}" type="presParOf" srcId="{8D35B680-DDBE-42F7-AC9C-AC8CC11F0ECE}" destId="{FFA337EA-EFE4-4F94-B6EF-E25AA370F45E}" srcOrd="0" destOrd="0" presId="urn:microsoft.com/office/officeart/2008/layout/HalfCircleOrganizationChart"/>
    <dgm:cxn modelId="{C35DED1E-0AA8-446E-A87B-2693C3B5E94B}" type="presParOf" srcId="{8D35B680-DDBE-42F7-AC9C-AC8CC11F0ECE}" destId="{EA5E674D-115F-440E-9295-1009368B5468}" srcOrd="1" destOrd="0" presId="urn:microsoft.com/office/officeart/2008/layout/HalfCircleOrganizationChart"/>
    <dgm:cxn modelId="{A97630D1-6872-413A-9B43-AC29B7FB291C}" type="presParOf" srcId="{8D35B680-DDBE-42F7-AC9C-AC8CC11F0ECE}" destId="{5547ECFB-F1A9-494E-AF0E-76B62FDC357B}" srcOrd="2" destOrd="0" presId="urn:microsoft.com/office/officeart/2008/layout/HalfCircleOrganizationChart"/>
    <dgm:cxn modelId="{922AF0D9-8D72-4009-B5FD-620CFEF569D9}" type="presParOf" srcId="{8D35B680-DDBE-42F7-AC9C-AC8CC11F0ECE}" destId="{BE88F484-534D-4714-BDFC-78D697B15601}" srcOrd="3" destOrd="0" presId="urn:microsoft.com/office/officeart/2008/layout/HalfCircleOrganizationChart"/>
    <dgm:cxn modelId="{71F22D65-6332-4F9F-926F-F5D7C31E3BAE}" type="presParOf" srcId="{623DB082-BB55-4C30-853C-9B1A7E4691CC}" destId="{C78B1404-80AB-485C-9E0D-E9DAD10B1A7C}" srcOrd="1" destOrd="0" presId="urn:microsoft.com/office/officeart/2008/layout/HalfCircleOrganizationChart"/>
    <dgm:cxn modelId="{2DDA8017-CE01-49C1-8920-DC956DC30AA9}" type="presParOf" srcId="{623DB082-BB55-4C30-853C-9B1A7E4691CC}" destId="{86B5E7D9-F6DA-47F8-882F-703CF45996A6}" srcOrd="2" destOrd="0" presId="urn:microsoft.com/office/officeart/2008/layout/HalfCircleOrganizationChart"/>
    <dgm:cxn modelId="{DEC55424-580A-44CB-BF78-FC7A03A3B4D1}" type="presParOf" srcId="{C58A7C81-3BCB-42D1-A7CA-D8CD1C01A413}" destId="{6EB4DD6F-D563-4DB3-82A0-A4F9104B9D9E}" srcOrd="2" destOrd="0" presId="urn:microsoft.com/office/officeart/2008/layout/HalfCircleOrganizationChart"/>
    <dgm:cxn modelId="{CE70AD4A-A4E9-4D79-A445-B52F55D517FE}" type="presParOf" srcId="{C58A7C81-3BCB-42D1-A7CA-D8CD1C01A413}" destId="{4980AEBF-A5C0-4067-8CCF-F26FF60E3B39}" srcOrd="3" destOrd="0" presId="urn:microsoft.com/office/officeart/2008/layout/HalfCircleOrganizationChart"/>
    <dgm:cxn modelId="{776736D0-FD2F-4E01-A15F-29503432C667}" type="presParOf" srcId="{4980AEBF-A5C0-4067-8CCF-F26FF60E3B39}" destId="{39E38323-A7EC-4F41-ABB3-E356ED92D5C6}" srcOrd="0" destOrd="0" presId="urn:microsoft.com/office/officeart/2008/layout/HalfCircleOrganizationChart"/>
    <dgm:cxn modelId="{67BF06CB-796C-4CF4-A557-86AB09B3FF90}" type="presParOf" srcId="{39E38323-A7EC-4F41-ABB3-E356ED92D5C6}" destId="{55A5951B-8BF5-4F82-BAAE-9D405A247E10}" srcOrd="0" destOrd="0" presId="urn:microsoft.com/office/officeart/2008/layout/HalfCircleOrganizationChart"/>
    <dgm:cxn modelId="{3B667B22-AEC6-47D4-BC81-C2B35C4D1191}" type="presParOf" srcId="{39E38323-A7EC-4F41-ABB3-E356ED92D5C6}" destId="{86453D5D-3260-428D-BAF7-8C22C48F65F8}" srcOrd="1" destOrd="0" presId="urn:microsoft.com/office/officeart/2008/layout/HalfCircleOrganizationChart"/>
    <dgm:cxn modelId="{9752D040-2FA5-4DC0-8446-CF550954B578}" type="presParOf" srcId="{39E38323-A7EC-4F41-ABB3-E356ED92D5C6}" destId="{E7B933DA-292E-4E25-AEF0-5ACC03795428}" srcOrd="2" destOrd="0" presId="urn:microsoft.com/office/officeart/2008/layout/HalfCircleOrganizationChart"/>
    <dgm:cxn modelId="{CAA542B2-0070-4C84-ADC2-2DB396B432CD}" type="presParOf" srcId="{39E38323-A7EC-4F41-ABB3-E356ED92D5C6}" destId="{0F9BC896-0115-4F83-9B3D-FE235F9FC880}" srcOrd="3" destOrd="0" presId="urn:microsoft.com/office/officeart/2008/layout/HalfCircleOrganizationChart"/>
    <dgm:cxn modelId="{09861D41-12FA-44F1-9B64-2AA8DCBA713E}" type="presParOf" srcId="{4980AEBF-A5C0-4067-8CCF-F26FF60E3B39}" destId="{D7AA1965-C1CC-4AD3-A0AB-093256432318}" srcOrd="1" destOrd="0" presId="urn:microsoft.com/office/officeart/2008/layout/HalfCircleOrganizationChart"/>
    <dgm:cxn modelId="{E5267C2D-7DC1-46EB-86F7-2571A6DF0808}" type="presParOf" srcId="{4980AEBF-A5C0-4067-8CCF-F26FF60E3B39}" destId="{FDE61258-5B70-40C2-9194-575EEBB357F3}" srcOrd="2" destOrd="0" presId="urn:microsoft.com/office/officeart/2008/layout/HalfCircleOrganizationChart"/>
    <dgm:cxn modelId="{BDF9F278-D92E-4316-8E16-C2799BE092BA}" type="presParOf" srcId="{C58A7C81-3BCB-42D1-A7CA-D8CD1C01A413}" destId="{76CD7665-18EE-47C8-8D46-A49BF5BBE18E}" srcOrd="4" destOrd="0" presId="urn:microsoft.com/office/officeart/2008/layout/HalfCircleOrganizationChart"/>
    <dgm:cxn modelId="{FBB4D489-CBF9-423B-B426-33D36DC2F941}" type="presParOf" srcId="{C58A7C81-3BCB-42D1-A7CA-D8CD1C01A413}" destId="{59FC6464-99B1-464B-AD51-5D2B3D5F695D}" srcOrd="5" destOrd="0" presId="urn:microsoft.com/office/officeart/2008/layout/HalfCircleOrganizationChart"/>
    <dgm:cxn modelId="{5D11BD0B-4C3B-4C9B-AD56-83DA22D23611}" type="presParOf" srcId="{59FC6464-99B1-464B-AD51-5D2B3D5F695D}" destId="{04825752-6499-4939-8B5C-3DC1E18B67F2}" srcOrd="0" destOrd="0" presId="urn:microsoft.com/office/officeart/2008/layout/HalfCircleOrganizationChart"/>
    <dgm:cxn modelId="{4149BB65-0810-4B01-ADE8-2E4F95B20FE1}" type="presParOf" srcId="{04825752-6499-4939-8B5C-3DC1E18B67F2}" destId="{476D4CE6-EB85-4BBF-AED4-E9576BA4CDB9}" srcOrd="0" destOrd="0" presId="urn:microsoft.com/office/officeart/2008/layout/HalfCircleOrganizationChart"/>
    <dgm:cxn modelId="{A8333CF0-00A5-4722-8E4C-11BE83568A71}" type="presParOf" srcId="{04825752-6499-4939-8B5C-3DC1E18B67F2}" destId="{449E1016-CEA6-4D15-AD9D-028FF4889A72}" srcOrd="1" destOrd="0" presId="urn:microsoft.com/office/officeart/2008/layout/HalfCircleOrganizationChart"/>
    <dgm:cxn modelId="{F72D8B84-CB6C-41A6-8B88-67279C3C9520}" type="presParOf" srcId="{04825752-6499-4939-8B5C-3DC1E18B67F2}" destId="{66B4160B-EC92-4EBB-BE82-D51BB2F0F5D9}" srcOrd="2" destOrd="0" presId="urn:microsoft.com/office/officeart/2008/layout/HalfCircleOrganizationChart"/>
    <dgm:cxn modelId="{AF6296EE-0669-4893-AC78-7C898FA42D32}" type="presParOf" srcId="{04825752-6499-4939-8B5C-3DC1E18B67F2}" destId="{BA2FEA66-33A3-420F-8C0A-7EE6287541FA}" srcOrd="3" destOrd="0" presId="urn:microsoft.com/office/officeart/2008/layout/HalfCircleOrganizationChart"/>
    <dgm:cxn modelId="{D3A4D436-5D24-43BA-8878-41AAD35B18E7}" type="presParOf" srcId="{59FC6464-99B1-464B-AD51-5D2B3D5F695D}" destId="{9F60B0A2-1C6B-427E-9171-C78B67063696}" srcOrd="1" destOrd="0" presId="urn:microsoft.com/office/officeart/2008/layout/HalfCircleOrganizationChart"/>
    <dgm:cxn modelId="{E81B0FC3-A9D6-430E-AE71-42BC00C9611A}" type="presParOf" srcId="{59FC6464-99B1-464B-AD51-5D2B3D5F695D}" destId="{77EF65BE-2C54-4DBE-8D47-132315492246}" srcOrd="2" destOrd="0" presId="urn:microsoft.com/office/officeart/2008/layout/HalfCircleOrganizationChart"/>
    <dgm:cxn modelId="{4C440973-3389-44B2-B494-193703460B4E}" type="presParOf" srcId="{76839D03-72C4-4DB0-929D-CB409CD28FD2}" destId="{E6876A55-D774-4069-B15F-2D443B1E9808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D7665-18EE-47C8-8D46-A49BF5BBE18E}">
      <dsp:nvSpPr>
        <dsp:cNvPr id="0" name=""/>
        <dsp:cNvSpPr/>
      </dsp:nvSpPr>
      <dsp:spPr>
        <a:xfrm>
          <a:off x="394335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103"/>
              </a:lnTo>
              <a:lnTo>
                <a:pt x="2789949" y="242103"/>
              </a:lnTo>
              <a:lnTo>
                <a:pt x="2789949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4DD6F-D563-4DB3-82A0-A4F9104B9D9E}">
      <dsp:nvSpPr>
        <dsp:cNvPr id="0" name=""/>
        <dsp:cNvSpPr/>
      </dsp:nvSpPr>
      <dsp:spPr>
        <a:xfrm>
          <a:off x="3897630" y="1933565"/>
          <a:ext cx="91440" cy="4842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77CD8-7D49-4B2C-89C3-C8C31A9C00C4}">
      <dsp:nvSpPr>
        <dsp:cNvPr id="0" name=""/>
        <dsp:cNvSpPr/>
      </dsp:nvSpPr>
      <dsp:spPr>
        <a:xfrm>
          <a:off x="1153400" y="1933565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2789949" y="0"/>
              </a:moveTo>
              <a:lnTo>
                <a:pt x="2789949" y="242103"/>
              </a:lnTo>
              <a:lnTo>
                <a:pt x="0" y="242103"/>
              </a:lnTo>
              <a:lnTo>
                <a:pt x="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A310B-EA3A-4F12-8667-A111BF2C7E13}">
      <dsp:nvSpPr>
        <dsp:cNvPr id="0" name=""/>
        <dsp:cNvSpPr/>
      </dsp:nvSpPr>
      <dsp:spPr>
        <a:xfrm>
          <a:off x="3366914" y="780694"/>
          <a:ext cx="1152871" cy="115287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558D6-6DCE-421D-8F3A-A62CFBFD7263}">
      <dsp:nvSpPr>
        <dsp:cNvPr id="0" name=""/>
        <dsp:cNvSpPr/>
      </dsp:nvSpPr>
      <dsp:spPr>
        <a:xfrm>
          <a:off x="3366914" y="780694"/>
          <a:ext cx="1152871" cy="115287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4DAC08-4FA3-44CD-A220-F9D0C40826DE}">
      <dsp:nvSpPr>
        <dsp:cNvPr id="0" name=""/>
        <dsp:cNvSpPr/>
      </dsp:nvSpPr>
      <dsp:spPr>
        <a:xfrm>
          <a:off x="2790478" y="988211"/>
          <a:ext cx="2305742" cy="73783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Estimation</a:t>
          </a:r>
          <a:endParaRPr lang="en-US" sz="2400" kern="1200" dirty="0"/>
        </a:p>
      </dsp:txBody>
      <dsp:txXfrm>
        <a:off x="2790478" y="988211"/>
        <a:ext cx="2305742" cy="737837"/>
      </dsp:txXfrm>
    </dsp:sp>
    <dsp:sp modelId="{EA5E674D-115F-440E-9295-1009368B5468}">
      <dsp:nvSpPr>
        <dsp:cNvPr id="0" name=""/>
        <dsp:cNvSpPr/>
      </dsp:nvSpPr>
      <dsp:spPr>
        <a:xfrm>
          <a:off x="576965" y="2417772"/>
          <a:ext cx="1152871" cy="115287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47ECFB-F1A9-494E-AF0E-76B62FDC357B}">
      <dsp:nvSpPr>
        <dsp:cNvPr id="0" name=""/>
        <dsp:cNvSpPr/>
      </dsp:nvSpPr>
      <dsp:spPr>
        <a:xfrm>
          <a:off x="576965" y="2417772"/>
          <a:ext cx="1152871" cy="115287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A337EA-EFE4-4F94-B6EF-E25AA370F45E}">
      <dsp:nvSpPr>
        <dsp:cNvPr id="0" name=""/>
        <dsp:cNvSpPr/>
      </dsp:nvSpPr>
      <dsp:spPr>
        <a:xfrm>
          <a:off x="529" y="2625288"/>
          <a:ext cx="2305742" cy="73783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Observation</a:t>
          </a:r>
          <a:endParaRPr lang="en-US" sz="2400" kern="1200" dirty="0"/>
        </a:p>
      </dsp:txBody>
      <dsp:txXfrm>
        <a:off x="529" y="2625288"/>
        <a:ext cx="2305742" cy="737837"/>
      </dsp:txXfrm>
    </dsp:sp>
    <dsp:sp modelId="{86453D5D-3260-428D-BAF7-8C22C48F65F8}">
      <dsp:nvSpPr>
        <dsp:cNvPr id="0" name=""/>
        <dsp:cNvSpPr/>
      </dsp:nvSpPr>
      <dsp:spPr>
        <a:xfrm>
          <a:off x="3366914" y="2417772"/>
          <a:ext cx="1152871" cy="115287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B933DA-292E-4E25-AEF0-5ACC03795428}">
      <dsp:nvSpPr>
        <dsp:cNvPr id="0" name=""/>
        <dsp:cNvSpPr/>
      </dsp:nvSpPr>
      <dsp:spPr>
        <a:xfrm>
          <a:off x="3366914" y="2417772"/>
          <a:ext cx="1152871" cy="115287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5951B-8BF5-4F82-BAAE-9D405A247E10}">
      <dsp:nvSpPr>
        <dsp:cNvPr id="0" name=""/>
        <dsp:cNvSpPr/>
      </dsp:nvSpPr>
      <dsp:spPr>
        <a:xfrm>
          <a:off x="2790478" y="2625288"/>
          <a:ext cx="2305742" cy="73783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Experimentation</a:t>
          </a:r>
          <a:endParaRPr lang="en-US" sz="2400" kern="1200" dirty="0"/>
        </a:p>
      </dsp:txBody>
      <dsp:txXfrm>
        <a:off x="2790478" y="2625288"/>
        <a:ext cx="2305742" cy="737837"/>
      </dsp:txXfrm>
    </dsp:sp>
    <dsp:sp modelId="{449E1016-CEA6-4D15-AD9D-028FF4889A72}">
      <dsp:nvSpPr>
        <dsp:cNvPr id="0" name=""/>
        <dsp:cNvSpPr/>
      </dsp:nvSpPr>
      <dsp:spPr>
        <a:xfrm>
          <a:off x="6156863" y="2417772"/>
          <a:ext cx="1152871" cy="115287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B4160B-EC92-4EBB-BE82-D51BB2F0F5D9}">
      <dsp:nvSpPr>
        <dsp:cNvPr id="0" name=""/>
        <dsp:cNvSpPr/>
      </dsp:nvSpPr>
      <dsp:spPr>
        <a:xfrm>
          <a:off x="6156863" y="2417772"/>
          <a:ext cx="1152871" cy="115287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6D4CE6-EB85-4BBF-AED4-E9576BA4CDB9}">
      <dsp:nvSpPr>
        <dsp:cNvPr id="0" name=""/>
        <dsp:cNvSpPr/>
      </dsp:nvSpPr>
      <dsp:spPr>
        <a:xfrm>
          <a:off x="5580427" y="2625288"/>
          <a:ext cx="2305742" cy="73783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Mathematical Modeling</a:t>
          </a:r>
          <a:endParaRPr lang="en-US" sz="2400" kern="1200" dirty="0"/>
        </a:p>
      </dsp:txBody>
      <dsp:txXfrm>
        <a:off x="5580427" y="2625288"/>
        <a:ext cx="2305742" cy="737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87353-6CB9-4E1F-8D6A-EB2DA5B25B82}" type="datetimeFigureOut">
              <a:rPr lang="en-US" smtClean="0"/>
              <a:t>9/22/2015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F5C30-4AD0-4BE7-969A-36C4243D3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09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F5C30-4AD0-4BE7-969A-36C4243D37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0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F5C30-4AD0-4BE7-969A-36C4243D37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5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53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9/21/2015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9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9/21/2015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91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9/21/2015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6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5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9/21/2015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9/21/2015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7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9/21/2015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9/21/2015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87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9/21/2015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0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34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image" Target="../media/image54.jpg"/><Relationship Id="rId7" Type="http://schemas.openxmlformats.org/officeDocument/2006/relationships/image" Target="../media/image57.png"/><Relationship Id="rId12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6.png"/><Relationship Id="rId11" Type="http://schemas.openxmlformats.org/officeDocument/2006/relationships/oleObject" Target="../embeddings/oleObject1.bin"/><Relationship Id="rId5" Type="http://schemas.microsoft.com/office/2007/relationships/hdphoto" Target="../media/hdphoto1.wdp"/><Relationship Id="rId10" Type="http://schemas.openxmlformats.org/officeDocument/2006/relationships/image" Target="../media/image60.wmf"/><Relationship Id="rId4" Type="http://schemas.openxmlformats.org/officeDocument/2006/relationships/image" Target="../media/image55.png"/><Relationship Id="rId9" Type="http://schemas.openxmlformats.org/officeDocument/2006/relationships/image" Target="../media/image5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10" Type="http://schemas.openxmlformats.org/officeDocument/2006/relationships/image" Target="../media/image170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4.png"/><Relationship Id="rId21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3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5" Type="http://schemas.openxmlformats.org/officeDocument/2006/relationships/image" Target="../media/image21.png"/><Relationship Id="rId10" Type="http://schemas.openxmlformats.org/officeDocument/2006/relationships/image" Target="../media/image13.png"/><Relationship Id="rId19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920" y="1726002"/>
            <a:ext cx="8516155" cy="2387600"/>
          </a:xfrm>
        </p:spPr>
        <p:txBody>
          <a:bodyPr/>
          <a:lstStyle/>
          <a:p>
            <a:r>
              <a:rPr lang="en-GB" dirty="0" smtClean="0"/>
              <a:t>CS654: Digital Image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51289"/>
            <a:ext cx="6858000" cy="1655762"/>
          </a:xfrm>
        </p:spPr>
        <p:txBody>
          <a:bodyPr>
            <a:normAutofit/>
          </a:bodyPr>
          <a:lstStyle/>
          <a:p>
            <a:r>
              <a:rPr lang="en-GB" sz="3200" dirty="0" smtClean="0"/>
              <a:t>Lecture </a:t>
            </a:r>
            <a:r>
              <a:rPr lang="en-GB" sz="3200" dirty="0" smtClean="0"/>
              <a:t>22: Image Restoration - II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42" y="838247"/>
            <a:ext cx="1636713" cy="17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603" y="1569553"/>
            <a:ext cx="5102794" cy="49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presence of degradation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Degradation (spatial domain) = conv(PSF, image) + noise </a:t>
            </a:r>
          </a:p>
          <a:p>
            <a:endParaRPr lang="en-US" dirty="0"/>
          </a:p>
          <a:p>
            <a:r>
              <a:rPr lang="en-US" dirty="0" smtClean="0"/>
              <a:t>Degradation (Freq. domain) = H(PSF).H(image) + H(noise)</a:t>
            </a:r>
            <a:br>
              <a:rPr lang="en-US" dirty="0" smtClean="0"/>
            </a:br>
            <a:r>
              <a:rPr lang="en-US" dirty="0" smtClean="0"/>
              <a:t>where H=transformation function</a:t>
            </a:r>
          </a:p>
          <a:p>
            <a:endParaRPr lang="en-US" dirty="0"/>
          </a:p>
          <a:p>
            <a:r>
              <a:rPr lang="en-US" dirty="0" smtClean="0"/>
              <a:t>Image deconvolution</a:t>
            </a:r>
          </a:p>
          <a:p>
            <a:endParaRPr lang="en-US" dirty="0"/>
          </a:p>
          <a:p>
            <a:r>
              <a:rPr lang="en-US" dirty="0" smtClean="0"/>
              <a:t>Deconvolution filters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92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Degradation estimation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8534678"/>
              </p:ext>
            </p:extLst>
          </p:nvPr>
        </p:nvGraphicFramePr>
        <p:xfrm>
          <a:off x="628650" y="1477896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3301" y="5367569"/>
            <a:ext cx="3137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</a:rPr>
              <a:t>Blind deconvolution</a:t>
            </a:r>
            <a:endParaRPr lang="en-US" sz="2400" b="1" i="1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5894" y="5938416"/>
            <a:ext cx="8632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A </a:t>
            </a:r>
            <a:r>
              <a:rPr lang="en-US" i="1" dirty="0"/>
              <a:t>technique that permits recovery of the target scene from </a:t>
            </a:r>
            <a:r>
              <a:rPr lang="en-US" i="1" dirty="0" smtClean="0"/>
              <a:t>distorted image(s) </a:t>
            </a:r>
            <a:r>
              <a:rPr lang="en-US" i="1" dirty="0"/>
              <a:t>in the presence of a </a:t>
            </a:r>
            <a:r>
              <a:rPr lang="en-US" i="1" dirty="0" smtClean="0"/>
              <a:t>unknown </a:t>
            </a:r>
            <a:r>
              <a:rPr lang="en-US" i="1" dirty="0"/>
              <a:t>point spread function (</a:t>
            </a:r>
            <a:r>
              <a:rPr lang="en-US" i="1" dirty="0" smtClean="0"/>
              <a:t>PSF)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8016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323833" y="3780430"/>
                <a:ext cx="2210937" cy="14057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833" y="3780430"/>
                <a:ext cx="2210937" cy="14057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 by </a:t>
            </a:r>
            <a:r>
              <a:rPr lang="en-US" dirty="0"/>
              <a:t>Observation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427474" y="2332025"/>
                <a:ext cx="3876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74" y="2332025"/>
                <a:ext cx="3876126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786" r="-173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427474" y="1665804"/>
                <a:ext cx="39601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74" y="1665804"/>
                <a:ext cx="3960187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923" r="-1692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28650" y="1665804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Spatial domain: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8650" y="2285859"/>
            <a:ext cx="2550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Frequency domain:</a:t>
            </a:r>
            <a:endParaRPr lang="en-US" sz="2000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221579"/>
              </p:ext>
            </p:extLst>
          </p:nvPr>
        </p:nvGraphicFramePr>
        <p:xfrm>
          <a:off x="646520" y="3044413"/>
          <a:ext cx="3600000" cy="36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/>
                <a:gridCol w="720000"/>
                <a:gridCol w="720000"/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2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</a:tr>
              <a:tr h="72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</a:tr>
              <a:tr h="72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2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4407113" y="3074204"/>
            <a:ext cx="3799555" cy="400110"/>
            <a:chOff x="4407113" y="3074204"/>
            <a:chExt cx="3799555" cy="4001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387661" y="3074204"/>
                  <a:ext cx="819007" cy="3251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7661" y="3074204"/>
                  <a:ext cx="819007" cy="3251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0448" t="-16667" r="-10448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/>
            <p:cNvSpPr txBox="1"/>
            <p:nvPr/>
          </p:nvSpPr>
          <p:spPr>
            <a:xfrm>
              <a:off x="4407113" y="3074204"/>
              <a:ext cx="29209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Processed sub-image:</a:t>
              </a:r>
              <a:endParaRPr lang="en-US" sz="2000" b="1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128565" y="3919245"/>
                <a:ext cx="2152704" cy="655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565" y="3919245"/>
                <a:ext cx="2152704" cy="65569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427474" y="1643611"/>
            <a:ext cx="819046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676149" y="5019868"/>
                <a:ext cx="31472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How to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d>
                      <m:dPr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2000" b="1" dirty="0" smtClean="0"/>
                  <a:t> </a:t>
                </a:r>
                <a:endParaRPr lang="en-US" sz="2000" b="1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149" y="5019868"/>
                <a:ext cx="3147208" cy="400110"/>
              </a:xfrm>
              <a:prstGeom prst="rect">
                <a:avLst/>
              </a:prstGeom>
              <a:blipFill rotWithShape="0">
                <a:blip r:embed="rId7"/>
                <a:stretch>
                  <a:fillRect l="-1938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676148" y="5795337"/>
                <a:ext cx="44488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00FF"/>
                    </a:solidFill>
                  </a:rPr>
                  <a:t>What is the 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d>
                      <m:dPr>
                        <m:ctrlPr>
                          <a:rPr 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sz="2000" b="1" dirty="0" smtClean="0">
                    <a:solidFill>
                      <a:srgbClr val="0000FF"/>
                    </a:solidFill>
                  </a:rPr>
                  <a:t>? </a:t>
                </a:r>
                <a:endParaRPr lang="en-US" sz="2000" b="1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148" y="5795337"/>
                <a:ext cx="4448847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1370" t="-7692" r="-548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07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3" grpId="0" animBg="1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 by Experimentation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51" y="1444868"/>
            <a:ext cx="1599704" cy="15997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13" y="1690689"/>
            <a:ext cx="1883391" cy="11080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1883391" cy="1108062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675142" y="200240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589180" y="200240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50999" y="285990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Scene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707895" y="2854786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Acquired Image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667" y="3224118"/>
            <a:ext cx="708751" cy="6858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443" y="3039452"/>
            <a:ext cx="796119" cy="7961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43" y="3224118"/>
            <a:ext cx="1312623" cy="73956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762058" y="1610436"/>
            <a:ext cx="1630017" cy="1271646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956097" y="4024494"/>
            <a:ext cx="5359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Degradation function </a:t>
            </a:r>
            <a:r>
              <a:rPr lang="en-US" sz="2000" b="1" dirty="0" smtClean="0">
                <a:sym typeface="Wingdings" panose="05000000000000000000" pitchFamily="2" charset="2"/>
              </a:rPr>
              <a:t> Im</a:t>
            </a:r>
            <a:r>
              <a:rPr lang="en-US" sz="2000" b="1" dirty="0" smtClean="0"/>
              <a:t>pulse response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28650" y="4703868"/>
            <a:ext cx="41360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Impulse simulation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Degradation function estimation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10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6"/>
          <a:stretch/>
        </p:blipFill>
        <p:spPr bwMode="auto">
          <a:xfrm>
            <a:off x="4635676" y="4539092"/>
            <a:ext cx="4338964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4747675" y="4585958"/>
            <a:ext cx="4121956" cy="338554"/>
            <a:chOff x="4220183" y="4613527"/>
            <a:chExt cx="4121956" cy="338554"/>
          </a:xfrm>
        </p:grpSpPr>
        <p:sp>
          <p:nvSpPr>
            <p:cNvPr id="29" name="TextBox 28"/>
            <p:cNvSpPr txBox="1"/>
            <p:nvPr/>
          </p:nvSpPr>
          <p:spPr>
            <a:xfrm>
              <a:off x="4220183" y="4613527"/>
              <a:ext cx="19992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</a:rPr>
                <a:t>Simulated impulse</a:t>
              </a:r>
              <a:endParaRPr lang="en-US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13406" y="4613527"/>
              <a:ext cx="19287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</a:rPr>
                <a:t>Impulse response</a:t>
              </a:r>
              <a:endParaRPr lang="en-US" sz="1600" b="1" dirty="0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3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110124"/>
              </p:ext>
            </p:extLst>
          </p:nvPr>
        </p:nvGraphicFramePr>
        <p:xfrm>
          <a:off x="5816948" y="5052418"/>
          <a:ext cx="224790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11" imgW="799920" imgH="228600" progId="Equation.3">
                  <p:embed/>
                </p:oleObj>
              </mc:Choice>
              <mc:Fallback>
                <p:oleObj name="Equation" r:id="rId11" imgW="7999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948" y="5052418"/>
                        <a:ext cx="2247900" cy="64452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804208" y="5868796"/>
                <a:ext cx="3106043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08" y="5868796"/>
                <a:ext cx="3106043" cy="64081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5816948" y="36856"/>
            <a:ext cx="328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Gonzalez &amp; Woods, 3</a:t>
            </a:r>
            <a:r>
              <a:rPr lang="en-GB" sz="14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 edition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9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  <p:bldP spid="25" grpId="0" animBg="1"/>
      <p:bldP spid="26" grpId="0"/>
      <p:bldP spid="27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 by Mathematical Modeling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34370" y="2877231"/>
                <a:ext cx="3374770" cy="464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70" y="2877231"/>
                <a:ext cx="3374770" cy="46493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86131" y="1828882"/>
            <a:ext cx="3671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Physical characteristics of atmospheric turbulence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334370" y="3686093"/>
                <a:ext cx="276017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 smtClean="0"/>
                  <a:t>=nature of turbulence</a:t>
                </a:r>
                <a:endParaRPr lang="en-US" sz="20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70" y="3686093"/>
                <a:ext cx="2760179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7692" r="-1325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3903260" y="1690689"/>
            <a:ext cx="4885899" cy="4791028"/>
            <a:chOff x="3903260" y="1690689"/>
            <a:chExt cx="4885899" cy="4791028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lum bright="-2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73" b="1025"/>
            <a:stretch/>
          </p:blipFill>
          <p:spPr bwMode="auto">
            <a:xfrm>
              <a:off x="3903260" y="1690689"/>
              <a:ext cx="4885899" cy="47910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/>
                <p:cNvSpPr/>
                <p:nvPr/>
              </p:nvSpPr>
              <p:spPr>
                <a:xfrm>
                  <a:off x="6346209" y="1828882"/>
                  <a:ext cx="161223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𝟎𝟎𝟐𝟓</m:t>
                        </m:r>
                      </m:oMath>
                    </m:oMathPara>
                  </a14:m>
                  <a:endParaRPr lang="en-US" sz="2000" b="1" dirty="0">
                    <a:solidFill>
                      <a:srgbClr val="FFFF00"/>
                    </a:solidFill>
                  </a:endParaRPr>
                </a:p>
              </p:txBody>
            </p:sp>
          </mc:Choice>
          <mc:Fallback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6209" y="1828882"/>
                  <a:ext cx="1612236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/>
                <p:cNvSpPr/>
                <p:nvPr/>
              </p:nvSpPr>
              <p:spPr>
                <a:xfrm>
                  <a:off x="3979492" y="4282794"/>
                  <a:ext cx="145834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𝟎𝟎𝟏</m:t>
                        </m:r>
                      </m:oMath>
                    </m:oMathPara>
                  </a14:m>
                  <a:endParaRPr lang="en-US" sz="2000" b="1" dirty="0">
                    <a:solidFill>
                      <a:srgbClr val="FFFF00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9492" y="4282794"/>
                  <a:ext cx="1458348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/>
                <p:cNvSpPr/>
                <p:nvPr/>
              </p:nvSpPr>
              <p:spPr>
                <a:xfrm>
                  <a:off x="6346209" y="4282794"/>
                  <a:ext cx="176612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𝟎𝟎𝟎𝟐𝟓</m:t>
                        </m:r>
                      </m:oMath>
                    </m:oMathPara>
                  </a14:m>
                  <a:endParaRPr lang="en-US" sz="2000" b="1" dirty="0">
                    <a:solidFill>
                      <a:srgbClr val="FFFF00"/>
                    </a:solidFill>
                  </a:endParaRPr>
                </a:p>
              </p:txBody>
            </p:sp>
          </mc:Choice>
          <mc:Fallback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6209" y="4282794"/>
                  <a:ext cx="1766125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/>
          <p:cNvSpPr txBox="1"/>
          <p:nvPr/>
        </p:nvSpPr>
        <p:spPr>
          <a:xfrm>
            <a:off x="5690014" y="21751"/>
            <a:ext cx="328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Gonzalez &amp; Woods, 3</a:t>
            </a:r>
            <a:r>
              <a:rPr lang="en-GB" sz="14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 edition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5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5677468" y="1382703"/>
            <a:ext cx="2342796" cy="4994165"/>
            <a:chOff x="5677468" y="1382703"/>
            <a:chExt cx="2342796" cy="4994165"/>
          </a:xfrm>
        </p:grpSpPr>
        <p:sp>
          <p:nvSpPr>
            <p:cNvPr id="23" name="Rectangle 22"/>
            <p:cNvSpPr/>
            <p:nvPr/>
          </p:nvSpPr>
          <p:spPr>
            <a:xfrm>
              <a:off x="5677468" y="1827167"/>
              <a:ext cx="1965278" cy="16120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677468" y="4764799"/>
              <a:ext cx="1965278" cy="16120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>
              <a:endCxn id="27" idx="2"/>
            </p:cNvCxnSpPr>
            <p:nvPr/>
          </p:nvCxnSpPr>
          <p:spPr>
            <a:xfrm>
              <a:off x="5677468" y="4148920"/>
              <a:ext cx="88710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6564573" y="4053386"/>
              <a:ext cx="191068" cy="1910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993768" y="2545404"/>
              <a:ext cx="1389773" cy="3021203"/>
              <a:chOff x="5993768" y="2545404"/>
              <a:chExt cx="1389773" cy="3021203"/>
            </a:xfrm>
          </p:grpSpPr>
          <p:cxnSp>
            <p:nvCxnSpPr>
              <p:cNvPr id="29" name="Straight Connector 28"/>
              <p:cNvCxnSpPr>
                <a:stCxn id="24" idx="3"/>
                <a:endCxn id="28" idx="6"/>
              </p:cNvCxnSpPr>
              <p:nvPr/>
            </p:nvCxnSpPr>
            <p:spPr>
              <a:xfrm>
                <a:off x="5993768" y="2781839"/>
                <a:ext cx="1389773" cy="2784768"/>
              </a:xfrm>
              <a:prstGeom prst="line">
                <a:avLst/>
              </a:prstGeom>
              <a:ln w="28575">
                <a:solidFill>
                  <a:srgbClr val="0000FF"/>
                </a:solidFill>
                <a:prstDash val="lg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24" idx="6"/>
                <a:endCxn id="28" idx="2"/>
              </p:cNvCxnSpPr>
              <p:nvPr/>
            </p:nvCxnSpPr>
            <p:spPr>
              <a:xfrm>
                <a:off x="6564573" y="2545404"/>
                <a:ext cx="150228" cy="3021203"/>
              </a:xfrm>
              <a:prstGeom prst="line">
                <a:avLst/>
              </a:prstGeom>
              <a:ln w="28575">
                <a:solidFill>
                  <a:srgbClr val="0000FF"/>
                </a:solidFill>
                <a:prstDash val="lg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/>
            <p:cNvCxnSpPr>
              <a:stCxn id="27" idx="6"/>
            </p:cNvCxnSpPr>
            <p:nvPr/>
          </p:nvCxnSpPr>
          <p:spPr>
            <a:xfrm>
              <a:off x="6755641" y="4148920"/>
              <a:ext cx="88710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873889" y="1382703"/>
              <a:ext cx="1516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With motion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989213" y="4135295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Camera</a:t>
              </a:r>
              <a:endParaRPr lang="en-US" b="1" dirty="0"/>
            </a:p>
          </p:txBody>
        </p:sp>
      </p:grpSp>
      <p:grpSp>
        <p:nvGrpSpPr>
          <p:cNvPr id="39" name="Group 38"/>
          <p:cNvGrpSpPr/>
          <p:nvPr/>
        </p:nvGrpSpPr>
        <p:grpSpPr>
          <a:xfrm rot="641540">
            <a:off x="5952263" y="2535541"/>
            <a:ext cx="1339012" cy="3149789"/>
            <a:chOff x="6317663" y="2542611"/>
            <a:chExt cx="1339012" cy="3149789"/>
          </a:xfrm>
        </p:grpSpPr>
        <p:cxnSp>
          <p:nvCxnSpPr>
            <p:cNvPr id="37" name="Straight Connector 36"/>
            <p:cNvCxnSpPr/>
            <p:nvPr/>
          </p:nvCxnSpPr>
          <p:spPr>
            <a:xfrm rot="20958460">
              <a:off x="6317663" y="2547286"/>
              <a:ext cx="1339012" cy="3029655"/>
            </a:xfrm>
            <a:prstGeom prst="line">
              <a:avLst/>
            </a:prstGeom>
            <a:ln w="28575">
              <a:solidFill>
                <a:srgbClr val="00B050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20958460" flipH="1">
              <a:off x="6968939" y="2542611"/>
              <a:ext cx="90094" cy="3149789"/>
            </a:xfrm>
            <a:prstGeom prst="line">
              <a:avLst/>
            </a:prstGeom>
            <a:ln w="28575">
              <a:solidFill>
                <a:srgbClr val="00B050"/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 from Basic Principles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78173" y="4764799"/>
            <a:ext cx="1965278" cy="1612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56346" y="5236463"/>
            <a:ext cx="668740" cy="66874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5" idx="2"/>
            <a:endCxn id="12" idx="6"/>
          </p:cNvCxnSpPr>
          <p:nvPr/>
        </p:nvCxnSpPr>
        <p:spPr>
          <a:xfrm>
            <a:off x="1392072" y="2633201"/>
            <a:ext cx="1433014" cy="2937632"/>
          </a:xfrm>
          <a:prstGeom prst="line">
            <a:avLst/>
          </a:prstGeom>
          <a:ln w="28575">
            <a:solidFill>
              <a:schemeClr val="tx1"/>
            </a:solidFill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6"/>
            <a:endCxn id="12" idx="2"/>
          </p:cNvCxnSpPr>
          <p:nvPr/>
        </p:nvCxnSpPr>
        <p:spPr>
          <a:xfrm>
            <a:off x="2060812" y="2633201"/>
            <a:ext cx="95534" cy="2937632"/>
          </a:xfrm>
          <a:prstGeom prst="line">
            <a:avLst/>
          </a:prstGeom>
          <a:ln w="28575">
            <a:solidFill>
              <a:schemeClr val="tx1"/>
            </a:solidFill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895833" y="2211034"/>
            <a:ext cx="668740" cy="66874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714801" y="5232237"/>
            <a:ext cx="668740" cy="66874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1078173" y="1380696"/>
            <a:ext cx="1965278" cy="2058540"/>
            <a:chOff x="1078173" y="1380696"/>
            <a:chExt cx="1965278" cy="2058540"/>
          </a:xfrm>
        </p:grpSpPr>
        <p:sp>
          <p:nvSpPr>
            <p:cNvPr id="4" name="Rectangle 3"/>
            <p:cNvSpPr/>
            <p:nvPr/>
          </p:nvSpPr>
          <p:spPr>
            <a:xfrm>
              <a:off x="1078173" y="1827167"/>
              <a:ext cx="1965278" cy="16120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392072" y="2298831"/>
              <a:ext cx="668740" cy="6687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123119" y="1380696"/>
              <a:ext cx="1875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Without motion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78173" y="4053386"/>
            <a:ext cx="2399829" cy="451241"/>
            <a:chOff x="1078173" y="4053386"/>
            <a:chExt cx="2399829" cy="451241"/>
          </a:xfrm>
        </p:grpSpPr>
        <p:cxnSp>
          <p:nvCxnSpPr>
            <p:cNvPr id="8" name="Straight Connector 7"/>
            <p:cNvCxnSpPr>
              <a:endCxn id="9" idx="2"/>
            </p:cNvCxnSpPr>
            <p:nvPr/>
          </p:nvCxnSpPr>
          <p:spPr>
            <a:xfrm>
              <a:off x="1078173" y="4148920"/>
              <a:ext cx="88710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965278" y="4053386"/>
              <a:ext cx="191068" cy="1910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9" idx="6"/>
            </p:cNvCxnSpPr>
            <p:nvPr/>
          </p:nvCxnSpPr>
          <p:spPr>
            <a:xfrm>
              <a:off x="2156346" y="4148920"/>
              <a:ext cx="88710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2446951" y="4135295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Camera</a:t>
              </a:r>
              <a:endParaRPr lang="en-US" b="1" dirty="0"/>
            </a:p>
          </p:txBody>
        </p:sp>
      </p:grpSp>
      <p:sp>
        <p:nvSpPr>
          <p:cNvPr id="67" name="Oval 66"/>
          <p:cNvSpPr/>
          <p:nvPr/>
        </p:nvSpPr>
        <p:spPr>
          <a:xfrm>
            <a:off x="6721462" y="5232237"/>
            <a:ext cx="668740" cy="668740"/>
          </a:xfrm>
          <a:prstGeom prst="ellipse">
            <a:avLst/>
          </a:prstGeom>
          <a:noFill/>
          <a:ln w="28575"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893207" y="2206146"/>
            <a:ext cx="668740" cy="668740"/>
          </a:xfrm>
          <a:prstGeom prst="ellipse">
            <a:avLst/>
          </a:prstGeom>
          <a:noFill/>
          <a:ln w="28575"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3220819" y="4874697"/>
                <a:ext cx="248251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How to estimate the degradation if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err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err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b="1" dirty="0" smtClean="0"/>
                  <a:t>undergoes motion?</a:t>
                </a:r>
                <a:endParaRPr lang="en-US" sz="2000" b="1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819" y="4874697"/>
                <a:ext cx="2482515" cy="1323439"/>
              </a:xfrm>
              <a:prstGeom prst="rect">
                <a:avLst/>
              </a:prstGeom>
              <a:blipFill rotWithShape="0">
                <a:blip r:embed="rId2"/>
                <a:stretch>
                  <a:fillRect l="-2451" t="-2304" b="-7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928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81481E-6 L 0.01285 -4.81481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00764 0.0002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4" grpId="0" animBg="1"/>
      <p:bldP spid="24" grpId="2" animBg="1"/>
      <p:bldP spid="28" grpId="0" animBg="1"/>
      <p:bldP spid="28" grpId="1" animBg="1"/>
      <p:bldP spid="67" grpId="0" animBg="1"/>
      <p:bldP spid="71" grpId="0" animBg="1"/>
      <p:bldP spid="7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Uniform linear motion blur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812672" y="1896032"/>
                <a:ext cx="44741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=input image with linear motion</a:t>
                </a:r>
                <a:endParaRPr lang="en-US" sz="20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72" y="1896032"/>
                <a:ext cx="4474174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545" t="-6061" r="-817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812672" y="2501485"/>
                <a:ext cx="56414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=Time varying component along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 smtClean="0"/>
                  <a:t> direction</a:t>
                </a:r>
                <a:endParaRPr lang="en-US" sz="2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72" y="2501485"/>
                <a:ext cx="5641416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6061" r="-54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812672" y="3110588"/>
                <a:ext cx="57590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=Time varying component along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direction</a:t>
                </a:r>
                <a:endParaRPr lang="en-US" sz="20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72" y="3110588"/>
                <a:ext cx="5759077" cy="400110"/>
              </a:xfrm>
              <a:prstGeom prst="rect">
                <a:avLst/>
              </a:prstGeom>
              <a:blipFill rotWithShape="0">
                <a:blip r:embed="rId4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812672" y="3722403"/>
                <a:ext cx="322479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 smtClean="0"/>
                  <a:t> =Duration of the exposer</a:t>
                </a:r>
                <a:endParaRPr lang="en-US" sz="20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72" y="3722403"/>
                <a:ext cx="3224794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7692" r="-1134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761799" y="4469124"/>
                <a:ext cx="5310108" cy="922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799" y="4469124"/>
                <a:ext cx="5310108" cy="92294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5879020" y="5538625"/>
                <a:ext cx="27635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 smtClean="0"/>
                  <a:t>= Blurred image</a:t>
                </a:r>
                <a:endParaRPr lang="en-US" sz="20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020" y="5538625"/>
                <a:ext cx="2763513" cy="400110"/>
              </a:xfrm>
              <a:prstGeom prst="rect">
                <a:avLst/>
              </a:prstGeom>
              <a:blipFill rotWithShape="0">
                <a:blip r:embed="rId7"/>
                <a:stretch>
                  <a:fillRect t="-7692" r="-176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14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Uniform linear motion blur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2080720" y="1478582"/>
                <a:ext cx="4466928" cy="784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720" y="1478582"/>
                <a:ext cx="4466928" cy="7845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022978" y="2472098"/>
                <a:ext cx="5736442" cy="664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978" y="2472098"/>
                <a:ext cx="5736442" cy="6640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214734" y="2619479"/>
            <a:ext cx="2685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2-D </a:t>
            </a:r>
            <a:r>
              <a:rPr lang="en-US" b="1" dirty="0"/>
              <a:t>Fourier </a:t>
            </a:r>
            <a:r>
              <a:rPr lang="en-US" b="1" dirty="0" smtClean="0"/>
              <a:t>Transform: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70008" y="3568562"/>
                <a:ext cx="8325549" cy="698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08" y="3568562"/>
                <a:ext cx="8325549" cy="6980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06144" y="4699009"/>
                <a:ext cx="8389413" cy="698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nary>
                                    <m:nary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sup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𝑢𝑥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𝑣𝑦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𝑑𝑥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𝑑𝑦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44" y="4699009"/>
                <a:ext cx="8389413" cy="6980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3022978" y="2472098"/>
            <a:ext cx="5736442" cy="7760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951630" y="4699009"/>
            <a:ext cx="6291618" cy="7760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1951630" y="5829456"/>
                <a:ext cx="6155403" cy="732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US" sz="21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21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1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1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sSub>
                                <m:sSubPr>
                                  <m:ctrlPr>
                                    <a:rPr lang="en-US" sz="21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1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1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sSub>
                                <m:sSubPr>
                                  <m:ctrlPr>
                                    <a:rPr lang="en-US" sz="21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1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1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1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100" b="1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d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100" b="1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630" y="5829456"/>
                <a:ext cx="6155403" cy="73289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39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  <p:bldP spid="16" grpId="0" animBg="1"/>
      <p:bldP spid="17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linear motion blur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494298" y="1462172"/>
                <a:ext cx="6155403" cy="732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100" b="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1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1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100" b="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1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100" b="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US" sz="2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1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1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sSub>
                                <m:sSubPr>
                                  <m:ctrlPr>
                                    <a:rPr lang="en-US" sz="2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d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1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298" y="1462172"/>
                <a:ext cx="6155403" cy="7328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494298" y="2309699"/>
                <a:ext cx="6013634" cy="726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trlPr>
                            <a:rPr lang="en-US" sz="2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100" b="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1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1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100" b="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1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100" b="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en-US" sz="2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1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1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sSub>
                                <m:sSubPr>
                                  <m:ctrlPr>
                                    <a:rPr lang="en-US" sz="2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d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1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298" y="2309699"/>
                <a:ext cx="6013634" cy="72680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5326066" y="3151136"/>
                <a:ext cx="34500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 is independent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066" y="3151136"/>
                <a:ext cx="3450047" cy="400110"/>
              </a:xfrm>
              <a:prstGeom prst="rect">
                <a:avLst/>
              </a:prstGeom>
              <a:blipFill rotWithShape="0">
                <a:blip r:embed="rId4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219218" y="3665881"/>
                <a:ext cx="5531579" cy="510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0" dirty="0" smtClean="0"/>
                  <a:t>Let,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8" y="3665881"/>
                <a:ext cx="5531579" cy="510524"/>
              </a:xfrm>
              <a:prstGeom prst="rect">
                <a:avLst/>
              </a:prstGeom>
              <a:blipFill rotWithShape="0">
                <a:blip r:embed="rId5"/>
                <a:stretch>
                  <a:fillRect l="-1213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750797" y="3721088"/>
                <a:ext cx="32951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97" y="3721088"/>
                <a:ext cx="3295196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219218" y="4525798"/>
                <a:ext cx="2988639" cy="5238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Let,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8" y="4525798"/>
                <a:ext cx="2988639" cy="523861"/>
              </a:xfrm>
              <a:prstGeom prst="rect">
                <a:avLst/>
              </a:prstGeom>
              <a:blipFill rotWithShape="0">
                <a:blip r:embed="rId7"/>
                <a:stretch>
                  <a:fillRect l="-2245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2577863" y="5022062"/>
                <a:ext cx="3988271" cy="784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𝑎𝑡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863" y="5022062"/>
                <a:ext cx="3988271" cy="78457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96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of Lecture 21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 smtClean="0"/>
              <a:t>Image restoration vs. enhancement</a:t>
            </a:r>
          </a:p>
          <a:p>
            <a:endParaRPr lang="en-US" dirty="0"/>
          </a:p>
          <a:p>
            <a:r>
              <a:rPr lang="en-US" dirty="0" smtClean="0"/>
              <a:t>What is restoration</a:t>
            </a:r>
          </a:p>
          <a:p>
            <a:endParaRPr lang="en-US" dirty="0" smtClean="0"/>
          </a:p>
          <a:p>
            <a:r>
              <a:rPr lang="en-US" dirty="0" smtClean="0"/>
              <a:t>Image restoration model</a:t>
            </a:r>
          </a:p>
          <a:p>
            <a:endParaRPr lang="en-US" dirty="0"/>
          </a:p>
          <a:p>
            <a:r>
              <a:rPr lang="en-US" dirty="0" smtClean="0"/>
              <a:t>Continuous, discrete formulation</a:t>
            </a:r>
          </a:p>
          <a:p>
            <a:endParaRPr lang="en-US" dirty="0"/>
          </a:p>
          <a:p>
            <a:r>
              <a:rPr lang="en-US" dirty="0" smtClean="0"/>
              <a:t>Point spread function</a:t>
            </a:r>
          </a:p>
          <a:p>
            <a:endParaRPr lang="en-US" dirty="0"/>
          </a:p>
          <a:p>
            <a:r>
              <a:rPr lang="en-US" dirty="0" smtClean="0"/>
              <a:t>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94" y="1746178"/>
            <a:ext cx="6963934" cy="3468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90014" y="21751"/>
            <a:ext cx="328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Gonzalez &amp; Woods, 3</a:t>
            </a:r>
            <a:r>
              <a:rPr lang="en-GB" sz="14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 edition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9314" y="5214343"/>
            <a:ext cx="2482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Input Image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19395" y="5214343"/>
            <a:ext cx="3166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Motion Blurred Image (a=b=0.1, T=1)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2514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Simplest approach for image restoration – </a:t>
            </a:r>
            <a:r>
              <a:rPr lang="en-US" b="1" dirty="0" smtClean="0"/>
              <a:t>direct inverse filtering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691140" y="2516108"/>
                <a:ext cx="1983685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140" y="2516108"/>
                <a:ext cx="1983685" cy="6408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747933" y="3447297"/>
            <a:ext cx="5886413" cy="400110"/>
            <a:chOff x="275637" y="1743996"/>
            <a:chExt cx="5886413" cy="4001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088901" y="1790163"/>
                  <a:ext cx="307314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8901" y="1790163"/>
                  <a:ext cx="3073149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90" r="-2381" b="-37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275637" y="1743996"/>
              <a:ext cx="25506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Frequency domain:</a:t>
              </a:r>
              <a:endParaRPr lang="en-US" sz="2000" b="1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057120" y="4091614"/>
                <a:ext cx="3251724" cy="733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120" y="4091614"/>
                <a:ext cx="3251724" cy="73314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240741" y="3936178"/>
            <a:ext cx="1068104" cy="10316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905912" y="5284413"/>
                <a:ext cx="6964855" cy="1505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 smtClean="0"/>
                  <a:t> is unknown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is small,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 smtClean="0"/>
                  <a:t> is dominated by 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 smtClean="0"/>
                  <a:t> </a:t>
                </a: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12" y="5284413"/>
                <a:ext cx="6964855" cy="1505990"/>
              </a:xfrm>
              <a:prstGeom prst="rect">
                <a:avLst/>
              </a:prstGeom>
              <a:blipFill rotWithShape="0">
                <a:blip r:embed="rId5"/>
                <a:stretch>
                  <a:fillRect l="-788"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855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8" grpId="0"/>
      <p:bldP spid="9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143" y="1417140"/>
            <a:ext cx="5255207" cy="5224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06" y="2604494"/>
            <a:ext cx="2708476" cy="26225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37277" y="14430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Full filter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73703" y="150602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CR = 40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73704" y="403973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 = </a:t>
            </a:r>
            <a:r>
              <a:rPr lang="en-US" b="1" dirty="0" smtClean="0"/>
              <a:t>85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978523" y="4039736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CR=70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5398" y="522709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 image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855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b="1" dirty="0" smtClean="0">
                <a:solidFill>
                  <a:srgbClr val="0070C0"/>
                </a:solidFill>
              </a:rPr>
              <a:t>Next Lecture: </a:t>
            </a:r>
            <a:r>
              <a:rPr lang="en-GB" sz="2400" b="1" dirty="0" smtClean="0"/>
              <a:t>Image Restoration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945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Lecture 22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2D discrete domain modeling</a:t>
            </a:r>
          </a:p>
          <a:p>
            <a:endParaRPr lang="en-US" dirty="0"/>
          </a:p>
          <a:p>
            <a:r>
              <a:rPr lang="en-US" dirty="0" smtClean="0"/>
              <a:t>Restoration with only noise</a:t>
            </a:r>
          </a:p>
          <a:p>
            <a:endParaRPr lang="en-US" dirty="0"/>
          </a:p>
          <a:p>
            <a:r>
              <a:rPr lang="en-US" dirty="0" smtClean="0"/>
              <a:t>Restoration with degradation</a:t>
            </a:r>
          </a:p>
          <a:p>
            <a:endParaRPr lang="en-US" dirty="0"/>
          </a:p>
          <a:p>
            <a:r>
              <a:rPr lang="en-US" dirty="0" smtClean="0"/>
              <a:t>Blind deconvolution</a:t>
            </a:r>
          </a:p>
          <a:p>
            <a:endParaRPr lang="en-US" dirty="0"/>
          </a:p>
          <a:p>
            <a:r>
              <a:rPr lang="en-US" dirty="0" smtClean="0"/>
              <a:t>Motion Blur</a:t>
            </a:r>
          </a:p>
          <a:p>
            <a:endParaRPr lang="en-US" dirty="0"/>
          </a:p>
          <a:p>
            <a:r>
              <a:rPr lang="en-US" dirty="0" smtClean="0"/>
              <a:t>Inverse Filtering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 pipeline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75" y="2377805"/>
            <a:ext cx="8693649" cy="246299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94225" y="5008401"/>
            <a:ext cx="4986039" cy="395090"/>
            <a:chOff x="394225" y="5008401"/>
            <a:chExt cx="4986039" cy="3950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809481" y="5026916"/>
                  <a:ext cx="98379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9481" y="5026916"/>
                  <a:ext cx="98379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38" r="-9938" b="-3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049791" y="5026916"/>
                  <a:ext cx="103829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791" y="5026916"/>
                  <a:ext cx="103829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263" r="-9357" b="-3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793276" y="5026916"/>
                  <a:ext cx="23403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276" y="5026916"/>
                  <a:ext cx="234038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821" r="-10256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404484" y="5008401"/>
                  <a:ext cx="97578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484" y="5008401"/>
                  <a:ext cx="97578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250" r="-9375" b="-3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090295" y="5026916"/>
                  <a:ext cx="314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0295" y="5026916"/>
                  <a:ext cx="31418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7308" r="-15385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94225" y="5034159"/>
                  <a:ext cx="131132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225" y="5034159"/>
                  <a:ext cx="131132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651" r="-1395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15692" y="4981990"/>
                <a:ext cx="2391809" cy="390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 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692" y="4981990"/>
                <a:ext cx="2391809" cy="39010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2561221" y="5747923"/>
            <a:ext cx="3454471" cy="513798"/>
            <a:chOff x="2561221" y="5747923"/>
            <a:chExt cx="3454471" cy="5137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3548222" y="5747923"/>
                  <a:ext cx="2467470" cy="4824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222" y="5747923"/>
                  <a:ext cx="2467470" cy="48244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2561221" y="5846223"/>
              <a:ext cx="98700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 smtClean="0"/>
                <a:t>Target</a:t>
              </a:r>
              <a:endParaRPr lang="en-US" sz="2100" b="1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690014" y="21751"/>
            <a:ext cx="328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Gonzalez &amp; Woods, 3</a:t>
            </a:r>
            <a:r>
              <a:rPr lang="en-GB" sz="14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 edition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21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Discrete Domain Representation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72517" y="2263895"/>
                <a:ext cx="18866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17" y="2263895"/>
                <a:ext cx="1886670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170634" y="1550337"/>
                <a:ext cx="32043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 smtClean="0"/>
                  <a:t> Vector of dimension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𝑀𝑁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634" y="1550337"/>
                <a:ext cx="3204339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760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173839" y="2080326"/>
                <a:ext cx="319792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 smtClean="0"/>
                  <a:t> Vector of dimension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𝑀𝑁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839" y="2080326"/>
                <a:ext cx="3197927" cy="400110"/>
              </a:xfrm>
              <a:prstGeom prst="rect">
                <a:avLst/>
              </a:prstGeom>
              <a:blipFill rotWithShape="0">
                <a:blip r:embed="rId4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3170634" y="2610315"/>
                <a:ext cx="39287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 smtClean="0"/>
                  <a:t>Matrix of dimension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𝑀𝑁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634" y="2610315"/>
                <a:ext cx="3928704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414818" y="3633993"/>
          <a:ext cx="5225142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1187355" y="3415001"/>
            <a:ext cx="545260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6675918" y="3233883"/>
                <a:ext cx="667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𝑀𝑁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918" y="3233883"/>
                <a:ext cx="667042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1187355" y="3415001"/>
            <a:ext cx="0" cy="25418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772517" y="5997578"/>
                <a:ext cx="6670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𝑀𝑁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17" y="5997578"/>
                <a:ext cx="667042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1439559" y="3633993"/>
            <a:ext cx="5765929" cy="2932972"/>
            <a:chOff x="1439559" y="3633993"/>
            <a:chExt cx="5765929" cy="293297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1439559" y="5997578"/>
              <a:ext cx="173107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170634" y="5997578"/>
              <a:ext cx="173107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4944843" y="5997578"/>
              <a:ext cx="173107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6757806" y="3633993"/>
              <a:ext cx="0" cy="74693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757806" y="4373044"/>
              <a:ext cx="0" cy="74693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6757806" y="5112095"/>
              <a:ext cx="0" cy="74693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/>
                <p:cNvSpPr/>
                <p:nvPr/>
              </p:nvSpPr>
              <p:spPr>
                <a:xfrm>
                  <a:off x="6753890" y="3803657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3890" y="3803657"/>
                  <a:ext cx="37702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 28"/>
                <p:cNvSpPr/>
                <p:nvPr/>
              </p:nvSpPr>
              <p:spPr>
                <a:xfrm>
                  <a:off x="6753890" y="4542611"/>
                  <a:ext cx="4219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3890" y="4542611"/>
                  <a:ext cx="42191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tangle 29"/>
                <p:cNvSpPr/>
                <p:nvPr/>
              </p:nvSpPr>
              <p:spPr>
                <a:xfrm>
                  <a:off x="6753890" y="5300898"/>
                  <a:ext cx="4515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3890" y="5300898"/>
                  <a:ext cx="451598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0"/>
                <p:cNvSpPr/>
                <p:nvPr/>
              </p:nvSpPr>
              <p:spPr>
                <a:xfrm>
                  <a:off x="5584581" y="6197633"/>
                  <a:ext cx="4515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4581" y="6197633"/>
                  <a:ext cx="451598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Rectangle 31"/>
                <p:cNvSpPr/>
                <p:nvPr/>
              </p:nvSpPr>
              <p:spPr>
                <a:xfrm>
                  <a:off x="3810372" y="6197633"/>
                  <a:ext cx="4219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372" y="6197633"/>
                  <a:ext cx="421910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/>
                <p:cNvSpPr/>
                <p:nvPr/>
              </p:nvSpPr>
              <p:spPr>
                <a:xfrm>
                  <a:off x="2036163" y="6197633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6163" y="6197633"/>
                  <a:ext cx="37702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2003638" y="3828973"/>
            <a:ext cx="3997459" cy="1841257"/>
            <a:chOff x="2003638" y="3828973"/>
            <a:chExt cx="3997459" cy="184125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/>
                <p:cNvSpPr/>
                <p:nvPr/>
              </p:nvSpPr>
              <p:spPr>
                <a:xfrm>
                  <a:off x="2049641" y="3828973"/>
                  <a:ext cx="510909" cy="392415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̿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9641" y="3828973"/>
                  <a:ext cx="510909" cy="39241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/>
                <p:cNvSpPr/>
                <p:nvPr/>
              </p:nvSpPr>
              <p:spPr>
                <a:xfrm>
                  <a:off x="5495510" y="3828973"/>
                  <a:ext cx="505587" cy="392415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̿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5510" y="3828973"/>
                  <a:ext cx="505587" cy="39241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/>
                <p:cNvSpPr/>
                <p:nvPr/>
              </p:nvSpPr>
              <p:spPr>
                <a:xfrm>
                  <a:off x="2003638" y="5277815"/>
                  <a:ext cx="784317" cy="392415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̿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3638" y="5277815"/>
                  <a:ext cx="784317" cy="39241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9091"/>
                  </a:stretch>
                </a:blip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/>
                <p:cNvSpPr/>
                <p:nvPr/>
              </p:nvSpPr>
              <p:spPr>
                <a:xfrm>
                  <a:off x="5490188" y="5277815"/>
                  <a:ext cx="510909" cy="392415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̿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0188" y="5277815"/>
                  <a:ext cx="510909" cy="39241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9091" r="-12941"/>
                  </a:stretch>
                </a:blip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ctangle 37"/>
                <p:cNvSpPr/>
                <p:nvPr/>
              </p:nvSpPr>
              <p:spPr>
                <a:xfrm>
                  <a:off x="3790091" y="3828973"/>
                  <a:ext cx="421910" cy="36933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091" y="3828973"/>
                  <a:ext cx="421910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/>
                <p:cNvSpPr/>
                <p:nvPr/>
              </p:nvSpPr>
              <p:spPr>
                <a:xfrm>
                  <a:off x="2094140" y="4539380"/>
                  <a:ext cx="421910" cy="36933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140" y="4539380"/>
                  <a:ext cx="421910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/>
                <p:cNvSpPr/>
                <p:nvPr/>
              </p:nvSpPr>
              <p:spPr>
                <a:xfrm>
                  <a:off x="5572977" y="4539380"/>
                  <a:ext cx="421910" cy="36933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2977" y="4539380"/>
                  <a:ext cx="421910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/>
                <p:cNvSpPr/>
                <p:nvPr/>
              </p:nvSpPr>
              <p:spPr>
                <a:xfrm>
                  <a:off x="3790091" y="5289356"/>
                  <a:ext cx="421910" cy="36933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091" y="5289356"/>
                  <a:ext cx="421910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/>
                <p:cNvSpPr/>
                <p:nvPr/>
              </p:nvSpPr>
              <p:spPr>
                <a:xfrm>
                  <a:off x="3790091" y="4510224"/>
                  <a:ext cx="391454" cy="36933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Rectangle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091" y="4510224"/>
                  <a:ext cx="391454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/>
          <p:cNvSpPr txBox="1"/>
          <p:nvPr/>
        </p:nvSpPr>
        <p:spPr>
          <a:xfrm>
            <a:off x="6171549" y="6355455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Block </a:t>
            </a:r>
            <a:r>
              <a:rPr lang="en-US" sz="2000" b="1" dirty="0" err="1" smtClean="0"/>
              <a:t>Circulant</a:t>
            </a:r>
            <a:r>
              <a:rPr lang="en-US" sz="2000" b="1" dirty="0" smtClean="0"/>
              <a:t> matrix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6327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4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Discrete Domain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931673" y="1827166"/>
                <a:ext cx="6915790" cy="1527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̿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,1)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,1)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,2)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−2)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73" y="1827166"/>
                <a:ext cx="6915790" cy="15272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469779" y="3794078"/>
                <a:ext cx="42450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Circulant matrix of dimension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779" y="3794078"/>
                <a:ext cx="424500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1435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33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restoration: 1D case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194429" y="3361771"/>
                <a:ext cx="3305712" cy="2349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den>
                                    </m:f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den>
                                    </m:f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429" y="3361771"/>
                <a:ext cx="3305712" cy="23496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628650" y="1690689"/>
            <a:ext cx="2166760" cy="400110"/>
            <a:chOff x="628650" y="1690689"/>
            <a:chExt cx="2166760" cy="4001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430934" y="1736855"/>
                  <a:ext cx="136447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 smtClean="0"/>
                    <a:t> Scalar</a:t>
                  </a:r>
                  <a:endParaRPr lang="en-US" sz="2000" dirty="0"/>
                </a:p>
              </p:txBody>
            </p:sp>
          </mc:Choice>
          <mc:Fallback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0934" y="1736855"/>
                  <a:ext cx="1364476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696" t="-24000" r="-10268" b="-5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628650" y="1690689"/>
              <a:ext cx="6110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Let,</a:t>
              </a:r>
              <a:endParaRPr lang="en-US" sz="20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28650" y="2281219"/>
                <a:ext cx="7506286" cy="586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(1)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81219"/>
                <a:ext cx="7506286" cy="586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570749" y="4336557"/>
            <a:ext cx="2224661" cy="400110"/>
            <a:chOff x="628650" y="1690689"/>
            <a:chExt cx="2224661" cy="4001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430934" y="1736855"/>
                  <a:ext cx="142237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 smtClean="0"/>
                    <a:t> Vector</a:t>
                  </a:r>
                  <a:endParaRPr lang="en-US" sz="2000" dirty="0"/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0934" y="1736855"/>
                  <a:ext cx="1422377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274" t="-24000" r="-10256" b="-5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/>
            <p:cNvSpPr txBox="1"/>
            <p:nvPr/>
          </p:nvSpPr>
          <p:spPr>
            <a:xfrm>
              <a:off x="628650" y="1690689"/>
              <a:ext cx="6110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Let,</a:t>
              </a:r>
              <a:endParaRPr lang="en-US" sz="20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4770940" y="6174784"/>
                <a:ext cx="16689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940" y="6174784"/>
                <a:ext cx="1668918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886218" y="6205561"/>
            <a:ext cx="296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happens if we do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4666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4471050" y="3287477"/>
                <a:ext cx="15401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050" y="3287477"/>
                <a:ext cx="1540102" cy="461665"/>
              </a:xfrm>
              <a:prstGeom prst="rect">
                <a:avLst/>
              </a:prstGeom>
              <a:blipFill rotWithShape="0">
                <a:blip r:embed="rId3"/>
                <a:stretch>
                  <a:fillRect r="-395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2982181" y="3287476"/>
                <a:ext cx="14888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181" y="3287476"/>
                <a:ext cx="1488869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209067" y="4012874"/>
                <a:ext cx="70151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dirty="0" smtClean="0"/>
                  <a:t>: Eigen vector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000" dirty="0" smtClean="0"/>
                  <a:t>;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dirty="0" smtClean="0"/>
                  <a:t>: Its corresponding Eigen value</a:t>
                </a:r>
                <a:endParaRPr lang="en-US" sz="20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067" y="4012874"/>
                <a:ext cx="7015126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6061" r="-95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792784" y="4688316"/>
                <a:ext cx="7506286" cy="586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(1)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84" y="4688316"/>
                <a:ext cx="7506286" cy="586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628650" y="5604559"/>
            <a:ext cx="4373896" cy="958083"/>
            <a:chOff x="2240961" y="3953303"/>
            <a:chExt cx="4373896" cy="958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/>
                <p:cNvSpPr/>
                <p:nvPr/>
              </p:nvSpPr>
              <p:spPr>
                <a:xfrm>
                  <a:off x="3063500" y="3953303"/>
                  <a:ext cx="3551357" cy="9580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⁡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𝑘𝑛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3500" y="3953303"/>
                  <a:ext cx="3551357" cy="95808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2240961" y="4232289"/>
              <a:ext cx="9108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0000FF"/>
                  </a:solidFill>
                </a:rPr>
                <a:t>DFT : </a:t>
              </a:r>
              <a:endParaRPr lang="en-US" sz="2000" b="1" dirty="0">
                <a:solidFill>
                  <a:srgbClr val="0000FF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5241101" y="5909841"/>
                <a:ext cx="36467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 smtClean="0"/>
                  <a:t> 1D DFT of the H matrix</a:t>
                </a:r>
                <a:endParaRPr lang="en-US" sz="2000" dirty="0"/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101" y="5909841"/>
                <a:ext cx="3646768" cy="400110"/>
              </a:xfrm>
              <a:prstGeom prst="rect">
                <a:avLst/>
              </a:prstGeom>
              <a:blipFill rotWithShape="0">
                <a:blip r:embed="rId8"/>
                <a:stretch>
                  <a:fillRect t="-6061" r="-133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792784" y="1648233"/>
                <a:ext cx="6757234" cy="1448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−2)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−3)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84" y="1648233"/>
                <a:ext cx="6757234" cy="144821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782256" y="1608919"/>
            <a:ext cx="5609230" cy="4535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6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3" grpId="0"/>
      <p:bldP spid="16" grpId="0"/>
      <p:bldP spid="19" grpId="0"/>
      <p:bldP spid="20" grpId="0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Restoration in presence of only noise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11499" y="1690689"/>
            <a:ext cx="5321002" cy="400110"/>
            <a:chOff x="734096" y="1743996"/>
            <a:chExt cx="5321002" cy="4001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088901" y="1790163"/>
                  <a:ext cx="296619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8901" y="1790163"/>
                  <a:ext cx="2966197" cy="30777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440" r="-2469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734096" y="1743996"/>
              <a:ext cx="20922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Spatial domain:</a:t>
              </a:r>
              <a:endParaRPr lang="en-US" sz="20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453040" y="2525670"/>
            <a:ext cx="5886413" cy="400110"/>
            <a:chOff x="275637" y="1743996"/>
            <a:chExt cx="5886413" cy="4001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088901" y="1790163"/>
                  <a:ext cx="307314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8901" y="1790163"/>
                  <a:ext cx="3073149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389" r="-2381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275637" y="1743996"/>
              <a:ext cx="25506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Frequency domain:</a:t>
              </a:r>
              <a:endParaRPr lang="en-US" sz="2000" b="1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6413679" y="1558344"/>
            <a:ext cx="925774" cy="1596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45583" y="3452984"/>
            <a:ext cx="7808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Spatial filtering is the choice when additive random noise is present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923124" y="4138060"/>
            <a:ext cx="633699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Mean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Median Filter (</a:t>
            </a:r>
            <a:r>
              <a:rPr lang="en-US" sz="2000" b="1" dirty="0" smtClean="0">
                <a:solidFill>
                  <a:srgbClr val="0000FF"/>
                </a:solidFill>
              </a:rPr>
              <a:t>order statistics</a:t>
            </a:r>
            <a:r>
              <a:rPr lang="en-US" sz="2000" dirty="0" smtClean="0"/>
              <a:t>),max, min, mid-point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Bandpass, band-reject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Adaptive filters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633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1512</TotalTime>
  <Words>516</Words>
  <Application>Microsoft Office PowerPoint</Application>
  <PresentationFormat>On-screen Show (4:3)</PresentationFormat>
  <Paragraphs>196</Paragraphs>
  <Slides>23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Wingdings</vt:lpstr>
      <vt:lpstr>Office Theme</vt:lpstr>
      <vt:lpstr>Microsoft Equation 3.0</vt:lpstr>
      <vt:lpstr>CS654: Digital Image Analysis</vt:lpstr>
      <vt:lpstr>Recap of Lecture 21</vt:lpstr>
      <vt:lpstr>Outline of Lecture 22</vt:lpstr>
      <vt:lpstr>Image restoration pipeline</vt:lpstr>
      <vt:lpstr>2D Discrete Domain Representation</vt:lpstr>
      <vt:lpstr>2D Discrete Domain Representation</vt:lpstr>
      <vt:lpstr>Image restoration: 1D case</vt:lpstr>
      <vt:lpstr>Image restoration</vt:lpstr>
      <vt:lpstr>Restoration in presence of only noise</vt:lpstr>
      <vt:lpstr>Examples</vt:lpstr>
      <vt:lpstr>In presence of degradation</vt:lpstr>
      <vt:lpstr>Degradation estimation</vt:lpstr>
      <vt:lpstr>Estimation by Observation</vt:lpstr>
      <vt:lpstr>Estimation by Experimentation</vt:lpstr>
      <vt:lpstr>Estimation by Mathematical Modeling</vt:lpstr>
      <vt:lpstr>Estimation from Basic Principles</vt:lpstr>
      <vt:lpstr>Uniform linear motion blur</vt:lpstr>
      <vt:lpstr>Uniform linear motion blur</vt:lpstr>
      <vt:lpstr>Uniform linear motion blur</vt:lpstr>
      <vt:lpstr>Example</vt:lpstr>
      <vt:lpstr>Inverse Filtering</vt:lpstr>
      <vt:lpstr>Example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CS654: Digital Image Analysis</dc:title>
  <dc:creator>iit1</dc:creator>
  <cp:lastModifiedBy>CHIRANJOY CHATTOPADHYAY</cp:lastModifiedBy>
  <cp:revision>45</cp:revision>
  <dcterms:created xsi:type="dcterms:W3CDTF">2015-07-15T04:13:21Z</dcterms:created>
  <dcterms:modified xsi:type="dcterms:W3CDTF">2015-09-22T12:00:50Z</dcterms:modified>
</cp:coreProperties>
</file>